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League Spartan" panose="020B0604020202020204" charset="0"/>
      <p:regular r:id="rId25"/>
    </p:embeddedFont>
    <p:embeddedFont>
      <p:font typeface="Squada One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1.svg"/><Relationship Id="rId7" Type="http://schemas.openxmlformats.org/officeDocument/2006/relationships/image" Target="../media/image6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B5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023" y="1181100"/>
            <a:ext cx="16418677" cy="8229600"/>
            <a:chOff x="0" y="0"/>
            <a:chExt cx="432426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4260" cy="2167467"/>
            </a:xfrm>
            <a:custGeom>
              <a:avLst/>
              <a:gdLst/>
              <a:ahLst/>
              <a:cxnLst/>
              <a:rect l="l" t="t" r="r" b="b"/>
              <a:pathLst>
                <a:path w="4324260" h="2167467">
                  <a:moveTo>
                    <a:pt x="23105" y="0"/>
                  </a:moveTo>
                  <a:lnTo>
                    <a:pt x="4301155" y="0"/>
                  </a:lnTo>
                  <a:cubicBezTo>
                    <a:pt x="4307283" y="0"/>
                    <a:pt x="4313160" y="2434"/>
                    <a:pt x="4317493" y="6767"/>
                  </a:cubicBezTo>
                  <a:cubicBezTo>
                    <a:pt x="4321826" y="11100"/>
                    <a:pt x="4324260" y="16977"/>
                    <a:pt x="4324260" y="23105"/>
                  </a:cubicBezTo>
                  <a:lnTo>
                    <a:pt x="4324260" y="2144362"/>
                  </a:lnTo>
                  <a:cubicBezTo>
                    <a:pt x="4324260" y="2157122"/>
                    <a:pt x="4313916" y="2167467"/>
                    <a:pt x="4301155" y="2167467"/>
                  </a:cubicBezTo>
                  <a:lnTo>
                    <a:pt x="23105" y="2167467"/>
                  </a:lnTo>
                  <a:cubicBezTo>
                    <a:pt x="16977" y="2167467"/>
                    <a:pt x="11100" y="2165032"/>
                    <a:pt x="6767" y="2160700"/>
                  </a:cubicBezTo>
                  <a:cubicBezTo>
                    <a:pt x="2434" y="2156366"/>
                    <a:pt x="0" y="2150489"/>
                    <a:pt x="0" y="2144362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2426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0623" y="1028700"/>
            <a:ext cx="16418677" cy="8229600"/>
            <a:chOff x="0" y="0"/>
            <a:chExt cx="4324260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4260" cy="2167467"/>
            </a:xfrm>
            <a:custGeom>
              <a:avLst/>
              <a:gdLst/>
              <a:ahLst/>
              <a:cxnLst/>
              <a:rect l="l" t="t" r="r" b="b"/>
              <a:pathLst>
                <a:path w="4324260" h="2167467">
                  <a:moveTo>
                    <a:pt x="23105" y="0"/>
                  </a:moveTo>
                  <a:lnTo>
                    <a:pt x="4301155" y="0"/>
                  </a:lnTo>
                  <a:cubicBezTo>
                    <a:pt x="4307283" y="0"/>
                    <a:pt x="4313160" y="2434"/>
                    <a:pt x="4317493" y="6767"/>
                  </a:cubicBezTo>
                  <a:cubicBezTo>
                    <a:pt x="4321826" y="11100"/>
                    <a:pt x="4324260" y="16977"/>
                    <a:pt x="4324260" y="23105"/>
                  </a:cubicBezTo>
                  <a:lnTo>
                    <a:pt x="4324260" y="2144362"/>
                  </a:lnTo>
                  <a:cubicBezTo>
                    <a:pt x="4324260" y="2157122"/>
                    <a:pt x="4313916" y="2167467"/>
                    <a:pt x="4301155" y="2167467"/>
                  </a:cubicBezTo>
                  <a:lnTo>
                    <a:pt x="23105" y="2167467"/>
                  </a:lnTo>
                  <a:cubicBezTo>
                    <a:pt x="16977" y="2167467"/>
                    <a:pt x="11100" y="2165032"/>
                    <a:pt x="6767" y="2160700"/>
                  </a:cubicBezTo>
                  <a:cubicBezTo>
                    <a:pt x="2434" y="2156366"/>
                    <a:pt x="0" y="2150489"/>
                    <a:pt x="0" y="2144362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2426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2522951" y="2707207"/>
            <a:ext cx="4279246" cy="3434095"/>
          </a:xfrm>
          <a:custGeom>
            <a:avLst/>
            <a:gdLst/>
            <a:ahLst/>
            <a:cxnLst/>
            <a:rect l="l" t="t" r="r" b="b"/>
            <a:pathLst>
              <a:path w="4279246" h="3434095">
                <a:moveTo>
                  <a:pt x="4279246" y="0"/>
                </a:moveTo>
                <a:lnTo>
                  <a:pt x="0" y="0"/>
                </a:lnTo>
                <a:lnTo>
                  <a:pt x="0" y="3434095"/>
                </a:lnTo>
                <a:lnTo>
                  <a:pt x="4279246" y="3434095"/>
                </a:lnTo>
                <a:lnTo>
                  <a:pt x="427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44000" y="2008634"/>
            <a:ext cx="7780293" cy="468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71"/>
              </a:lnSpc>
            </a:pPr>
            <a:r>
              <a:rPr lang="en-US" sz="7265">
                <a:solidFill>
                  <a:srgbClr val="2E2D2D"/>
                </a:solidFill>
                <a:latin typeface="Squada One"/>
                <a:ea typeface="Squada One"/>
                <a:cs typeface="Squada One"/>
                <a:sym typeface="Squada One"/>
              </a:rPr>
              <a:t>Project NLP | Business Case: Automated Customer Reviews</a:t>
            </a:r>
          </a:p>
          <a:p>
            <a:pPr algn="l">
              <a:lnSpc>
                <a:spcPts val="3632"/>
              </a:lnSpc>
            </a:pPr>
            <a:endParaRPr lang="en-US" sz="7265">
              <a:solidFill>
                <a:srgbClr val="2E2D2D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96121" y="7272574"/>
            <a:ext cx="14956795" cy="1370892"/>
            <a:chOff x="0" y="0"/>
            <a:chExt cx="3939238" cy="3610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39238" cy="361058"/>
            </a:xfrm>
            <a:custGeom>
              <a:avLst/>
              <a:gdLst/>
              <a:ahLst/>
              <a:cxnLst/>
              <a:rect l="l" t="t" r="r" b="b"/>
              <a:pathLst>
                <a:path w="3939238" h="361058">
                  <a:moveTo>
                    <a:pt x="25363" y="0"/>
                  </a:moveTo>
                  <a:lnTo>
                    <a:pt x="3913875" y="0"/>
                  </a:lnTo>
                  <a:cubicBezTo>
                    <a:pt x="3920602" y="0"/>
                    <a:pt x="3927053" y="2672"/>
                    <a:pt x="3931810" y="7429"/>
                  </a:cubicBezTo>
                  <a:cubicBezTo>
                    <a:pt x="3936566" y="12185"/>
                    <a:pt x="3939238" y="18637"/>
                    <a:pt x="3939238" y="25363"/>
                  </a:cubicBezTo>
                  <a:lnTo>
                    <a:pt x="3939238" y="335695"/>
                  </a:lnTo>
                  <a:cubicBezTo>
                    <a:pt x="3939238" y="342421"/>
                    <a:pt x="3936566" y="348873"/>
                    <a:pt x="3931810" y="353629"/>
                  </a:cubicBezTo>
                  <a:cubicBezTo>
                    <a:pt x="3927053" y="358386"/>
                    <a:pt x="3920602" y="361058"/>
                    <a:pt x="3913875" y="361058"/>
                  </a:cubicBezTo>
                  <a:lnTo>
                    <a:pt x="25363" y="361058"/>
                  </a:lnTo>
                  <a:cubicBezTo>
                    <a:pt x="18637" y="361058"/>
                    <a:pt x="12185" y="358386"/>
                    <a:pt x="7429" y="353629"/>
                  </a:cubicBezTo>
                  <a:cubicBezTo>
                    <a:pt x="2672" y="348873"/>
                    <a:pt x="0" y="342421"/>
                    <a:pt x="0" y="335695"/>
                  </a:cubicBezTo>
                  <a:lnTo>
                    <a:pt x="0" y="25363"/>
                  </a:lnTo>
                  <a:cubicBezTo>
                    <a:pt x="0" y="18637"/>
                    <a:pt x="2672" y="12185"/>
                    <a:pt x="7429" y="7429"/>
                  </a:cubicBezTo>
                  <a:cubicBezTo>
                    <a:pt x="12185" y="2672"/>
                    <a:pt x="18637" y="0"/>
                    <a:pt x="25363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39238" cy="399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9926" y="7529395"/>
            <a:ext cx="15580329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1F5F8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Abdulaziz Alshehri        Bader Albehishi         Amjad Aloufi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500">
              <a:solidFill>
                <a:srgbClr val="F1F5F8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097" y="381161"/>
            <a:ext cx="10658305" cy="1483683"/>
            <a:chOff x="0" y="0"/>
            <a:chExt cx="2787595" cy="388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595" cy="388046"/>
            </a:xfrm>
            <a:custGeom>
              <a:avLst/>
              <a:gdLst/>
              <a:ahLst/>
              <a:cxnLst/>
              <a:rect l="l" t="t" r="r" b="b"/>
              <a:pathLst>
                <a:path w="2787595" h="388046">
                  <a:moveTo>
                    <a:pt x="42856" y="0"/>
                  </a:moveTo>
                  <a:lnTo>
                    <a:pt x="2744739" y="0"/>
                  </a:lnTo>
                  <a:cubicBezTo>
                    <a:pt x="2756105" y="0"/>
                    <a:pt x="2767006" y="4515"/>
                    <a:pt x="2775043" y="12552"/>
                  </a:cubicBezTo>
                  <a:cubicBezTo>
                    <a:pt x="2783080" y="20589"/>
                    <a:pt x="2787595" y="31490"/>
                    <a:pt x="2787595" y="42856"/>
                  </a:cubicBezTo>
                  <a:lnTo>
                    <a:pt x="2787595" y="345189"/>
                  </a:lnTo>
                  <a:cubicBezTo>
                    <a:pt x="2787595" y="356556"/>
                    <a:pt x="2783080" y="367456"/>
                    <a:pt x="2775043" y="375493"/>
                  </a:cubicBezTo>
                  <a:cubicBezTo>
                    <a:pt x="2767006" y="383530"/>
                    <a:pt x="2756105" y="388046"/>
                    <a:pt x="2744739" y="388046"/>
                  </a:cubicBezTo>
                  <a:lnTo>
                    <a:pt x="42856" y="388046"/>
                  </a:lnTo>
                  <a:cubicBezTo>
                    <a:pt x="31490" y="388046"/>
                    <a:pt x="20589" y="383530"/>
                    <a:pt x="12552" y="375493"/>
                  </a:cubicBezTo>
                  <a:cubicBezTo>
                    <a:pt x="4515" y="367456"/>
                    <a:pt x="0" y="356556"/>
                    <a:pt x="0" y="345189"/>
                  </a:cubicBezTo>
                  <a:lnTo>
                    <a:pt x="0" y="42856"/>
                  </a:lnTo>
                  <a:cubicBezTo>
                    <a:pt x="0" y="31490"/>
                    <a:pt x="4515" y="20589"/>
                    <a:pt x="12552" y="12552"/>
                  </a:cubicBezTo>
                  <a:cubicBezTo>
                    <a:pt x="20589" y="4515"/>
                    <a:pt x="31490" y="0"/>
                    <a:pt x="42856" y="0"/>
                  </a:cubicBezTo>
                  <a:close/>
                </a:path>
              </a:pathLst>
            </a:custGeom>
            <a:solidFill>
              <a:srgbClr val="5F8AA8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7595" cy="426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98076" y="3124321"/>
            <a:ext cx="11475124" cy="6834022"/>
          </a:xfrm>
          <a:custGeom>
            <a:avLst/>
            <a:gdLst/>
            <a:ahLst/>
            <a:cxnLst/>
            <a:rect l="l" t="t" r="r" b="b"/>
            <a:pathLst>
              <a:path w="11475124" h="6834022">
                <a:moveTo>
                  <a:pt x="0" y="0"/>
                </a:moveTo>
                <a:lnTo>
                  <a:pt x="11475124" y="0"/>
                </a:lnTo>
                <a:lnTo>
                  <a:pt x="11475124" y="6834023"/>
                </a:lnTo>
                <a:lnTo>
                  <a:pt x="0" y="683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052336" y="206589"/>
            <a:ext cx="4527978" cy="4114800"/>
          </a:xfrm>
          <a:custGeom>
            <a:avLst/>
            <a:gdLst/>
            <a:ahLst/>
            <a:cxnLst/>
            <a:rect l="l" t="t" r="r" b="b"/>
            <a:pathLst>
              <a:path w="4527978" h="4114800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4878" y="403192"/>
            <a:ext cx="10370474" cy="12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</a:pPr>
            <a:r>
              <a:rPr lang="en-US" sz="7447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Clustering Metrics </a:t>
            </a:r>
            <a:r>
              <a:rPr lang="en-US" sz="7447">
                <a:solidFill>
                  <a:srgbClr val="EFC1BC"/>
                </a:solidFill>
                <a:latin typeface="Squada One"/>
                <a:ea typeface="Squada One"/>
                <a:cs typeface="Squada One"/>
                <a:sym typeface="Squada One"/>
              </a:rPr>
              <a:t>Evaluation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1347" y="573717"/>
            <a:ext cx="7450531" cy="1483683"/>
            <a:chOff x="0" y="0"/>
            <a:chExt cx="1948627" cy="388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8627" cy="388046"/>
            </a:xfrm>
            <a:custGeom>
              <a:avLst/>
              <a:gdLst/>
              <a:ahLst/>
              <a:cxnLst/>
              <a:rect l="l" t="t" r="r" b="b"/>
              <a:pathLst>
                <a:path w="1948627" h="388046">
                  <a:moveTo>
                    <a:pt x="61307" y="0"/>
                  </a:moveTo>
                  <a:lnTo>
                    <a:pt x="1887320" y="0"/>
                  </a:lnTo>
                  <a:cubicBezTo>
                    <a:pt x="1903580" y="0"/>
                    <a:pt x="1919173" y="6459"/>
                    <a:pt x="1930671" y="17957"/>
                  </a:cubicBezTo>
                  <a:cubicBezTo>
                    <a:pt x="1942168" y="29454"/>
                    <a:pt x="1948627" y="45048"/>
                    <a:pt x="1948627" y="61307"/>
                  </a:cubicBezTo>
                  <a:lnTo>
                    <a:pt x="1948627" y="326738"/>
                  </a:lnTo>
                  <a:cubicBezTo>
                    <a:pt x="1948627" y="342998"/>
                    <a:pt x="1942168" y="358592"/>
                    <a:pt x="1930671" y="370089"/>
                  </a:cubicBezTo>
                  <a:cubicBezTo>
                    <a:pt x="1919173" y="381586"/>
                    <a:pt x="1903580" y="388046"/>
                    <a:pt x="1887320" y="388046"/>
                  </a:cubicBezTo>
                  <a:lnTo>
                    <a:pt x="61307" y="388046"/>
                  </a:lnTo>
                  <a:cubicBezTo>
                    <a:pt x="45048" y="388046"/>
                    <a:pt x="29454" y="381586"/>
                    <a:pt x="17957" y="370089"/>
                  </a:cubicBezTo>
                  <a:cubicBezTo>
                    <a:pt x="6459" y="358592"/>
                    <a:pt x="0" y="342998"/>
                    <a:pt x="0" y="326738"/>
                  </a:cubicBezTo>
                  <a:lnTo>
                    <a:pt x="0" y="61307"/>
                  </a:lnTo>
                  <a:cubicBezTo>
                    <a:pt x="0" y="45048"/>
                    <a:pt x="6459" y="29454"/>
                    <a:pt x="17957" y="17957"/>
                  </a:cubicBezTo>
                  <a:cubicBezTo>
                    <a:pt x="29454" y="6459"/>
                    <a:pt x="45048" y="0"/>
                    <a:pt x="61307" y="0"/>
                  </a:cubicBezTo>
                  <a:close/>
                </a:path>
              </a:pathLst>
            </a:custGeom>
            <a:solidFill>
              <a:srgbClr val="C8C05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48627" cy="426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6931" y="2785079"/>
            <a:ext cx="11465311" cy="7267328"/>
          </a:xfrm>
          <a:custGeom>
            <a:avLst/>
            <a:gdLst/>
            <a:ahLst/>
            <a:cxnLst/>
            <a:rect l="l" t="t" r="r" b="b"/>
            <a:pathLst>
              <a:path w="11465311" h="7267328">
                <a:moveTo>
                  <a:pt x="0" y="0"/>
                </a:moveTo>
                <a:lnTo>
                  <a:pt x="11465310" y="0"/>
                </a:lnTo>
                <a:lnTo>
                  <a:pt x="11465310" y="7267327"/>
                </a:lnTo>
                <a:lnTo>
                  <a:pt x="0" y="7267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3755373" y="6172200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4532627" y="0"/>
                </a:moveTo>
                <a:lnTo>
                  <a:pt x="0" y="0"/>
                </a:lnTo>
                <a:lnTo>
                  <a:pt x="0" y="4114800"/>
                </a:lnTo>
                <a:lnTo>
                  <a:pt x="4532627" y="4114800"/>
                </a:lnTo>
                <a:lnTo>
                  <a:pt x="4532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06803" y="595748"/>
            <a:ext cx="10370474" cy="12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</a:pPr>
            <a:r>
              <a:rPr lang="en-US" sz="7447">
                <a:solidFill>
                  <a:srgbClr val="383838"/>
                </a:solidFill>
                <a:latin typeface="Squada One"/>
                <a:ea typeface="Squada One"/>
                <a:cs typeface="Squada One"/>
                <a:sym typeface="Squada One"/>
              </a:rPr>
              <a:t>UMAP visualization</a:t>
            </a:r>
          </a:p>
        </p:txBody>
      </p:sp>
      <p:sp>
        <p:nvSpPr>
          <p:cNvPr id="8" name="Freeform 8"/>
          <p:cNvSpPr/>
          <p:nvPr/>
        </p:nvSpPr>
        <p:spPr>
          <a:xfrm flipH="1" flipV="1">
            <a:off x="13755373" y="0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453262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532627" y="0"/>
                </a:lnTo>
                <a:lnTo>
                  <a:pt x="4532627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097" y="381161"/>
            <a:ext cx="12475737" cy="1557425"/>
            <a:chOff x="0" y="0"/>
            <a:chExt cx="3262930" cy="407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2930" cy="407332"/>
            </a:xfrm>
            <a:custGeom>
              <a:avLst/>
              <a:gdLst/>
              <a:ahLst/>
              <a:cxnLst/>
              <a:rect l="l" t="t" r="r" b="b"/>
              <a:pathLst>
                <a:path w="3262930" h="407332">
                  <a:moveTo>
                    <a:pt x="36613" y="0"/>
                  </a:moveTo>
                  <a:lnTo>
                    <a:pt x="3226317" y="0"/>
                  </a:lnTo>
                  <a:cubicBezTo>
                    <a:pt x="3236027" y="0"/>
                    <a:pt x="3245340" y="3857"/>
                    <a:pt x="3252206" y="10724"/>
                  </a:cubicBezTo>
                  <a:cubicBezTo>
                    <a:pt x="3259072" y="17590"/>
                    <a:pt x="3262930" y="26903"/>
                    <a:pt x="3262930" y="36613"/>
                  </a:cubicBezTo>
                  <a:lnTo>
                    <a:pt x="3262930" y="370719"/>
                  </a:lnTo>
                  <a:cubicBezTo>
                    <a:pt x="3262930" y="380430"/>
                    <a:pt x="3259072" y="389742"/>
                    <a:pt x="3252206" y="396608"/>
                  </a:cubicBezTo>
                  <a:cubicBezTo>
                    <a:pt x="3245340" y="403475"/>
                    <a:pt x="3236027" y="407332"/>
                    <a:pt x="3226317" y="407332"/>
                  </a:cubicBezTo>
                  <a:lnTo>
                    <a:pt x="36613" y="407332"/>
                  </a:lnTo>
                  <a:cubicBezTo>
                    <a:pt x="26903" y="407332"/>
                    <a:pt x="17590" y="403475"/>
                    <a:pt x="10724" y="396608"/>
                  </a:cubicBezTo>
                  <a:cubicBezTo>
                    <a:pt x="3857" y="389742"/>
                    <a:pt x="0" y="380430"/>
                    <a:pt x="0" y="370719"/>
                  </a:cubicBezTo>
                  <a:lnTo>
                    <a:pt x="0" y="36613"/>
                  </a:lnTo>
                  <a:cubicBezTo>
                    <a:pt x="0" y="26903"/>
                    <a:pt x="3857" y="17590"/>
                    <a:pt x="10724" y="10724"/>
                  </a:cubicBezTo>
                  <a:cubicBezTo>
                    <a:pt x="17590" y="3857"/>
                    <a:pt x="26903" y="0"/>
                    <a:pt x="36613" y="0"/>
                  </a:cubicBezTo>
                  <a:close/>
                </a:path>
              </a:pathLst>
            </a:custGeom>
            <a:solidFill>
              <a:srgbClr val="EDCDBB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62930" cy="445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722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82788">
            <a:off x="1090726" y="3188687"/>
            <a:ext cx="6324370" cy="1727244"/>
          </a:xfrm>
          <a:custGeom>
            <a:avLst/>
            <a:gdLst/>
            <a:ahLst/>
            <a:cxnLst/>
            <a:rect l="l" t="t" r="r" b="b"/>
            <a:pathLst>
              <a:path w="6324370" h="1727244">
                <a:moveTo>
                  <a:pt x="0" y="0"/>
                </a:moveTo>
                <a:lnTo>
                  <a:pt x="6324370" y="0"/>
                </a:lnTo>
                <a:lnTo>
                  <a:pt x="6324370" y="1727244"/>
                </a:lnTo>
                <a:lnTo>
                  <a:pt x="0" y="1727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82788">
            <a:off x="1105082" y="5237890"/>
            <a:ext cx="6324370" cy="1727244"/>
          </a:xfrm>
          <a:custGeom>
            <a:avLst/>
            <a:gdLst/>
            <a:ahLst/>
            <a:cxnLst/>
            <a:rect l="l" t="t" r="r" b="b"/>
            <a:pathLst>
              <a:path w="6324370" h="1727244">
                <a:moveTo>
                  <a:pt x="0" y="0"/>
                </a:moveTo>
                <a:lnTo>
                  <a:pt x="6324370" y="0"/>
                </a:lnTo>
                <a:lnTo>
                  <a:pt x="6324370" y="1727244"/>
                </a:lnTo>
                <a:lnTo>
                  <a:pt x="0" y="1727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42715" y="3129751"/>
            <a:ext cx="9561279" cy="5703898"/>
          </a:xfrm>
          <a:custGeom>
            <a:avLst/>
            <a:gdLst/>
            <a:ahLst/>
            <a:cxnLst/>
            <a:rect l="l" t="t" r="r" b="b"/>
            <a:pathLst>
              <a:path w="9561279" h="5703898">
                <a:moveTo>
                  <a:pt x="0" y="0"/>
                </a:moveTo>
                <a:lnTo>
                  <a:pt x="9561280" y="0"/>
                </a:lnTo>
                <a:lnTo>
                  <a:pt x="9561280" y="5703898"/>
                </a:lnTo>
                <a:lnTo>
                  <a:pt x="0" y="570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87753" y="403192"/>
            <a:ext cx="12140281" cy="12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</a:pPr>
            <a:r>
              <a:rPr lang="en-US" sz="7447">
                <a:solidFill>
                  <a:srgbClr val="383838"/>
                </a:solidFill>
                <a:latin typeface="Squada One"/>
                <a:ea typeface="Squada One"/>
                <a:cs typeface="Squada One"/>
                <a:sym typeface="Squada One"/>
              </a:rPr>
              <a:t>Naming Meta-category using </a:t>
            </a:r>
            <a:r>
              <a:rPr lang="en-US" sz="7447">
                <a:solidFill>
                  <a:srgbClr val="2177B4"/>
                </a:solidFill>
                <a:latin typeface="Squada One"/>
                <a:ea typeface="Squada One"/>
                <a:cs typeface="Squada One"/>
                <a:sym typeface="Squada One"/>
              </a:rPr>
              <a:t>GPT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9784" y="3551613"/>
            <a:ext cx="5964529" cy="768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dirty="0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Extracts the top keywords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1025" y="5550900"/>
            <a:ext cx="4642049" cy="80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5"/>
              </a:lnSpc>
              <a:spcBef>
                <a:spcPct val="0"/>
              </a:spcBef>
            </a:pPr>
            <a:r>
              <a:rPr lang="en-US" sz="4703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prompt to OpenAI GPT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097" y="381161"/>
            <a:ext cx="10337220" cy="1557425"/>
            <a:chOff x="0" y="0"/>
            <a:chExt cx="2703618" cy="407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3618" cy="407332"/>
            </a:xfrm>
            <a:custGeom>
              <a:avLst/>
              <a:gdLst/>
              <a:ahLst/>
              <a:cxnLst/>
              <a:rect l="l" t="t" r="r" b="b"/>
              <a:pathLst>
                <a:path w="2703618" h="407332">
                  <a:moveTo>
                    <a:pt x="44187" y="0"/>
                  </a:moveTo>
                  <a:lnTo>
                    <a:pt x="2659431" y="0"/>
                  </a:lnTo>
                  <a:cubicBezTo>
                    <a:pt x="2683835" y="0"/>
                    <a:pt x="2703618" y="19783"/>
                    <a:pt x="2703618" y="44187"/>
                  </a:cubicBezTo>
                  <a:lnTo>
                    <a:pt x="2703618" y="363145"/>
                  </a:lnTo>
                  <a:cubicBezTo>
                    <a:pt x="2703618" y="374864"/>
                    <a:pt x="2698963" y="386103"/>
                    <a:pt x="2690676" y="394390"/>
                  </a:cubicBezTo>
                  <a:cubicBezTo>
                    <a:pt x="2682389" y="402677"/>
                    <a:pt x="2671150" y="407332"/>
                    <a:pt x="2659431" y="407332"/>
                  </a:cubicBezTo>
                  <a:lnTo>
                    <a:pt x="44187" y="407332"/>
                  </a:lnTo>
                  <a:cubicBezTo>
                    <a:pt x="19783" y="407332"/>
                    <a:pt x="0" y="387549"/>
                    <a:pt x="0" y="363145"/>
                  </a:cubicBezTo>
                  <a:lnTo>
                    <a:pt x="0" y="44187"/>
                  </a:lnTo>
                  <a:cubicBezTo>
                    <a:pt x="0" y="19783"/>
                    <a:pt x="19783" y="0"/>
                    <a:pt x="44187" y="0"/>
                  </a:cubicBezTo>
                  <a:close/>
                </a:path>
              </a:pathLst>
            </a:custGeom>
            <a:solidFill>
              <a:srgbClr val="EDCDBB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3618" cy="445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121406" y="-52966"/>
            <a:ext cx="6166594" cy="4114800"/>
          </a:xfrm>
          <a:custGeom>
            <a:avLst/>
            <a:gdLst/>
            <a:ahLst/>
            <a:cxnLst/>
            <a:rect l="l" t="t" r="r" b="b"/>
            <a:pathLst>
              <a:path w="6166594" h="4114800">
                <a:moveTo>
                  <a:pt x="0" y="0"/>
                </a:moveTo>
                <a:lnTo>
                  <a:pt x="6166594" y="0"/>
                </a:lnTo>
                <a:lnTo>
                  <a:pt x="61665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4481187"/>
            <a:ext cx="15775394" cy="3291606"/>
          </a:xfrm>
          <a:custGeom>
            <a:avLst/>
            <a:gdLst/>
            <a:ahLst/>
            <a:cxnLst/>
            <a:rect l="l" t="t" r="r" b="b"/>
            <a:pathLst>
              <a:path w="15775394" h="3291606">
                <a:moveTo>
                  <a:pt x="0" y="0"/>
                </a:moveTo>
                <a:lnTo>
                  <a:pt x="15775394" y="0"/>
                </a:lnTo>
                <a:lnTo>
                  <a:pt x="15775394" y="3291606"/>
                </a:lnTo>
                <a:lnTo>
                  <a:pt x="0" y="3291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7753" y="403192"/>
            <a:ext cx="12140281" cy="12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25"/>
              </a:lnSpc>
            </a:pPr>
            <a:r>
              <a:rPr lang="en-US" sz="7447">
                <a:solidFill>
                  <a:srgbClr val="383838"/>
                </a:solidFill>
                <a:latin typeface="Squada One"/>
                <a:ea typeface="Squada One"/>
                <a:cs typeface="Squada One"/>
                <a:sym typeface="Squada One"/>
              </a:rPr>
              <a:t>Limitations and Challenges: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650" y="1181100"/>
            <a:ext cx="8115300" cy="8229600"/>
            <a:chOff x="0" y="0"/>
            <a:chExt cx="21373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FAB574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050" y="1028700"/>
            <a:ext cx="8115300" cy="8229600"/>
            <a:chOff x="0" y="0"/>
            <a:chExt cx="2137363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49650" y="1937732"/>
            <a:ext cx="6784693" cy="6411535"/>
          </a:xfrm>
          <a:custGeom>
            <a:avLst/>
            <a:gdLst/>
            <a:ahLst/>
            <a:cxnLst/>
            <a:rect l="l" t="t" r="r" b="b"/>
            <a:pathLst>
              <a:path w="6784693" h="6411535">
                <a:moveTo>
                  <a:pt x="0" y="0"/>
                </a:moveTo>
                <a:lnTo>
                  <a:pt x="6784694" y="0"/>
                </a:lnTo>
                <a:lnTo>
                  <a:pt x="6784694" y="6411536"/>
                </a:lnTo>
                <a:lnTo>
                  <a:pt x="0" y="6411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7793" y="6030384"/>
            <a:ext cx="687817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create article-style summaries that provide recommendations for the top products in various categories based on customer reviews.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4443" y="1499674"/>
            <a:ext cx="6597764" cy="4673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6800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Review Summarization Using </a:t>
            </a:r>
            <a:r>
              <a:rPr lang="en-US" sz="6800">
                <a:solidFill>
                  <a:srgbClr val="FBBA22"/>
                </a:solidFill>
                <a:latin typeface="Squada One"/>
                <a:ea typeface="Squada One"/>
                <a:cs typeface="Squada One"/>
                <a:sym typeface="Squada One"/>
              </a:rPr>
              <a:t>Generative AI</a:t>
            </a:r>
          </a:p>
          <a:p>
            <a:pPr algn="l">
              <a:lnSpc>
                <a:spcPts val="8680"/>
              </a:lnSpc>
            </a:pPr>
            <a:endParaRPr lang="en-US" sz="6800">
              <a:solidFill>
                <a:srgbClr val="FBBA2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C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792" y="483386"/>
            <a:ext cx="8391712" cy="1345486"/>
            <a:chOff x="0" y="0"/>
            <a:chExt cx="3585723" cy="574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5723" cy="574917"/>
            </a:xfrm>
            <a:custGeom>
              <a:avLst/>
              <a:gdLst/>
              <a:ahLst/>
              <a:cxnLst/>
              <a:rect l="l" t="t" r="r" b="b"/>
              <a:pathLst>
                <a:path w="3585723" h="574917">
                  <a:moveTo>
                    <a:pt x="18451" y="0"/>
                  </a:moveTo>
                  <a:lnTo>
                    <a:pt x="3567272" y="0"/>
                  </a:lnTo>
                  <a:cubicBezTo>
                    <a:pt x="3572165" y="0"/>
                    <a:pt x="3576858" y="1944"/>
                    <a:pt x="3580319" y="5404"/>
                  </a:cubicBezTo>
                  <a:cubicBezTo>
                    <a:pt x="3583779" y="8865"/>
                    <a:pt x="3585723" y="13558"/>
                    <a:pt x="3585723" y="18451"/>
                  </a:cubicBezTo>
                  <a:lnTo>
                    <a:pt x="3585723" y="556466"/>
                  </a:lnTo>
                  <a:cubicBezTo>
                    <a:pt x="3585723" y="561360"/>
                    <a:pt x="3583779" y="566053"/>
                    <a:pt x="3580319" y="569513"/>
                  </a:cubicBezTo>
                  <a:cubicBezTo>
                    <a:pt x="3576858" y="572973"/>
                    <a:pt x="3572165" y="574917"/>
                    <a:pt x="3567272" y="574917"/>
                  </a:cubicBezTo>
                  <a:lnTo>
                    <a:pt x="18451" y="574917"/>
                  </a:lnTo>
                  <a:cubicBezTo>
                    <a:pt x="13558" y="574917"/>
                    <a:pt x="8865" y="572973"/>
                    <a:pt x="5404" y="569513"/>
                  </a:cubicBezTo>
                  <a:cubicBezTo>
                    <a:pt x="1944" y="566053"/>
                    <a:pt x="0" y="561360"/>
                    <a:pt x="0" y="556466"/>
                  </a:cubicBezTo>
                  <a:lnTo>
                    <a:pt x="0" y="18451"/>
                  </a:lnTo>
                  <a:cubicBezTo>
                    <a:pt x="0" y="13558"/>
                    <a:pt x="1944" y="8865"/>
                    <a:pt x="5404" y="5404"/>
                  </a:cubicBezTo>
                  <a:cubicBezTo>
                    <a:pt x="8865" y="1944"/>
                    <a:pt x="13558" y="0"/>
                    <a:pt x="18451" y="0"/>
                  </a:cubicBezTo>
                  <a:close/>
                </a:path>
              </a:pathLst>
            </a:custGeom>
            <a:solidFill>
              <a:srgbClr val="181821"/>
            </a:solidFill>
            <a:ln w="38100" cap="sq">
              <a:solidFill>
                <a:srgbClr val="2E2D2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85723" cy="61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1463" y="3329384"/>
            <a:ext cx="8527026" cy="1779479"/>
          </a:xfrm>
          <a:custGeom>
            <a:avLst/>
            <a:gdLst/>
            <a:ahLst/>
            <a:cxnLst/>
            <a:rect l="l" t="t" r="r" b="b"/>
            <a:pathLst>
              <a:path w="8527026" h="1779479">
                <a:moveTo>
                  <a:pt x="0" y="0"/>
                </a:moveTo>
                <a:lnTo>
                  <a:pt x="8527026" y="0"/>
                </a:lnTo>
                <a:lnTo>
                  <a:pt x="8527026" y="1779479"/>
                </a:lnTo>
                <a:lnTo>
                  <a:pt x="0" y="177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387552" y="6848758"/>
            <a:ext cx="8737398" cy="1823381"/>
          </a:xfrm>
          <a:custGeom>
            <a:avLst/>
            <a:gdLst/>
            <a:ahLst/>
            <a:cxnLst/>
            <a:rect l="l" t="t" r="r" b="b"/>
            <a:pathLst>
              <a:path w="8737398" h="1823381">
                <a:moveTo>
                  <a:pt x="0" y="1823381"/>
                </a:moveTo>
                <a:lnTo>
                  <a:pt x="8737398" y="1823381"/>
                </a:lnTo>
                <a:lnTo>
                  <a:pt x="8737398" y="0"/>
                </a:lnTo>
                <a:lnTo>
                  <a:pt x="0" y="0"/>
                </a:lnTo>
                <a:lnTo>
                  <a:pt x="0" y="182338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9278916" y="5097986"/>
            <a:ext cx="8389467" cy="1750772"/>
          </a:xfrm>
          <a:custGeom>
            <a:avLst/>
            <a:gdLst/>
            <a:ahLst/>
            <a:cxnLst/>
            <a:rect l="l" t="t" r="r" b="b"/>
            <a:pathLst>
              <a:path w="8389467" h="1750772">
                <a:moveTo>
                  <a:pt x="8389467" y="0"/>
                </a:moveTo>
                <a:lnTo>
                  <a:pt x="0" y="0"/>
                </a:lnTo>
                <a:lnTo>
                  <a:pt x="0" y="1750772"/>
                </a:lnTo>
                <a:lnTo>
                  <a:pt x="8389467" y="1750772"/>
                </a:lnTo>
                <a:lnTo>
                  <a:pt x="838946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85522" y="3626011"/>
            <a:ext cx="1077982" cy="1186225"/>
          </a:xfrm>
          <a:custGeom>
            <a:avLst/>
            <a:gdLst/>
            <a:ahLst/>
            <a:cxnLst/>
            <a:rect l="l" t="t" r="r" b="b"/>
            <a:pathLst>
              <a:path w="1077982" h="1186225">
                <a:moveTo>
                  <a:pt x="0" y="0"/>
                </a:moveTo>
                <a:lnTo>
                  <a:pt x="1077981" y="0"/>
                </a:lnTo>
                <a:lnTo>
                  <a:pt x="1077981" y="1186225"/>
                </a:lnTo>
                <a:lnTo>
                  <a:pt x="0" y="11862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5192486" y="6663184"/>
            <a:ext cx="3095514" cy="3623816"/>
          </a:xfrm>
          <a:custGeom>
            <a:avLst/>
            <a:gdLst/>
            <a:ahLst/>
            <a:cxnLst/>
            <a:rect l="l" t="t" r="r" b="b"/>
            <a:pathLst>
              <a:path w="3095514" h="3623816">
                <a:moveTo>
                  <a:pt x="0" y="0"/>
                </a:moveTo>
                <a:lnTo>
                  <a:pt x="3095514" y="0"/>
                </a:lnTo>
                <a:lnTo>
                  <a:pt x="3095514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24931" y="418357"/>
            <a:ext cx="7037010" cy="125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98"/>
              </a:lnSpc>
            </a:pPr>
            <a:r>
              <a:rPr lang="en-US" sz="7356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Data </a:t>
            </a:r>
            <a:r>
              <a:rPr lang="en-US" sz="7356">
                <a:solidFill>
                  <a:srgbClr val="FAB574"/>
                </a:solidFill>
                <a:latin typeface="Squada One"/>
                <a:ea typeface="Squada One"/>
                <a:cs typeface="Squada One"/>
                <a:sym typeface="Squada One"/>
              </a:rPr>
              <a:t>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5617" y="4985871"/>
            <a:ext cx="6734504" cy="180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6"/>
              </a:lnSpc>
            </a:pPr>
            <a:r>
              <a:rPr lang="en-US" sz="51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Calculate the average</a:t>
            </a:r>
          </a:p>
          <a:p>
            <a:pPr algn="l">
              <a:lnSpc>
                <a:spcPts val="7216"/>
              </a:lnSpc>
              <a:spcBef>
                <a:spcPct val="0"/>
              </a:spcBef>
            </a:pPr>
            <a:r>
              <a:rPr lang="en-US" sz="51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rating preproduct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9556" y="3434955"/>
            <a:ext cx="5336183" cy="148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6"/>
              </a:lnSpc>
            </a:pPr>
            <a:r>
              <a:rPr lang="en-US" sz="42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Product Name | Categories</a:t>
            </a:r>
          </a:p>
          <a:p>
            <a:pPr algn="ctr">
              <a:lnSpc>
                <a:spcPts val="5956"/>
              </a:lnSpc>
              <a:spcBef>
                <a:spcPct val="0"/>
              </a:spcBef>
            </a:pPr>
            <a:r>
              <a:rPr lang="en-US" sz="42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 review text | review rating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5564" y="6905243"/>
            <a:ext cx="776416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Collect Samples from the reviews</a:t>
            </a:r>
          </a:p>
        </p:txBody>
      </p:sp>
      <p:sp>
        <p:nvSpPr>
          <p:cNvPr id="14" name="Freeform 14"/>
          <p:cNvSpPr/>
          <p:nvPr/>
        </p:nvSpPr>
        <p:spPr>
          <a:xfrm rot="-10800000" flipV="1">
            <a:off x="15192486" y="16964"/>
            <a:ext cx="3095514" cy="3623816"/>
          </a:xfrm>
          <a:custGeom>
            <a:avLst/>
            <a:gdLst/>
            <a:ahLst/>
            <a:cxnLst/>
            <a:rect l="l" t="t" r="r" b="b"/>
            <a:pathLst>
              <a:path w="3095514" h="3623816">
                <a:moveTo>
                  <a:pt x="0" y="3623816"/>
                </a:moveTo>
                <a:lnTo>
                  <a:pt x="3095514" y="3623816"/>
                </a:lnTo>
                <a:lnTo>
                  <a:pt x="3095514" y="0"/>
                </a:lnTo>
                <a:lnTo>
                  <a:pt x="0" y="0"/>
                </a:lnTo>
                <a:lnTo>
                  <a:pt x="0" y="362381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3463" y="2659454"/>
            <a:ext cx="8527026" cy="1779479"/>
          </a:xfrm>
          <a:custGeom>
            <a:avLst/>
            <a:gdLst/>
            <a:ahLst/>
            <a:cxnLst/>
            <a:rect l="l" t="t" r="r" b="b"/>
            <a:pathLst>
              <a:path w="8527026" h="1779479">
                <a:moveTo>
                  <a:pt x="0" y="0"/>
                </a:moveTo>
                <a:lnTo>
                  <a:pt x="8527026" y="0"/>
                </a:lnTo>
                <a:lnTo>
                  <a:pt x="8527026" y="1779479"/>
                </a:lnTo>
                <a:lnTo>
                  <a:pt x="0" y="177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467846" y="5003557"/>
            <a:ext cx="10489120" cy="2188943"/>
          </a:xfrm>
          <a:custGeom>
            <a:avLst/>
            <a:gdLst/>
            <a:ahLst/>
            <a:cxnLst/>
            <a:rect l="l" t="t" r="r" b="b"/>
            <a:pathLst>
              <a:path w="10489120" h="2188943">
                <a:moveTo>
                  <a:pt x="0" y="2188943"/>
                </a:moveTo>
                <a:lnTo>
                  <a:pt x="10489120" y="2188943"/>
                </a:lnTo>
                <a:lnTo>
                  <a:pt x="10489120" y="0"/>
                </a:lnTo>
                <a:lnTo>
                  <a:pt x="0" y="0"/>
                </a:lnTo>
                <a:lnTo>
                  <a:pt x="0" y="21889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9144000" y="6999026"/>
            <a:ext cx="8916989" cy="1860859"/>
          </a:xfrm>
          <a:custGeom>
            <a:avLst/>
            <a:gdLst/>
            <a:ahLst/>
            <a:cxnLst/>
            <a:rect l="l" t="t" r="r" b="b"/>
            <a:pathLst>
              <a:path w="8916989" h="1860859">
                <a:moveTo>
                  <a:pt x="8916989" y="0"/>
                </a:moveTo>
                <a:lnTo>
                  <a:pt x="0" y="0"/>
                </a:lnTo>
                <a:lnTo>
                  <a:pt x="0" y="1860860"/>
                </a:lnTo>
                <a:lnTo>
                  <a:pt x="8916989" y="1860860"/>
                </a:lnTo>
                <a:lnTo>
                  <a:pt x="89169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0" y="6663184"/>
            <a:ext cx="3095514" cy="3623816"/>
          </a:xfrm>
          <a:custGeom>
            <a:avLst/>
            <a:gdLst/>
            <a:ahLst/>
            <a:cxnLst/>
            <a:rect l="l" t="t" r="r" b="b"/>
            <a:pathLst>
              <a:path w="3095514" h="3623816">
                <a:moveTo>
                  <a:pt x="3095514" y="0"/>
                </a:moveTo>
                <a:lnTo>
                  <a:pt x="0" y="0"/>
                </a:lnTo>
                <a:lnTo>
                  <a:pt x="0" y="3623816"/>
                </a:lnTo>
                <a:lnTo>
                  <a:pt x="3095514" y="3623816"/>
                </a:lnTo>
                <a:lnTo>
                  <a:pt x="30955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0" y="0"/>
            <a:ext cx="3095514" cy="3623816"/>
          </a:xfrm>
          <a:custGeom>
            <a:avLst/>
            <a:gdLst/>
            <a:ahLst/>
            <a:cxnLst/>
            <a:rect l="l" t="t" r="r" b="b"/>
            <a:pathLst>
              <a:path w="3095514" h="3623816">
                <a:moveTo>
                  <a:pt x="3095514" y="3623816"/>
                </a:moveTo>
                <a:lnTo>
                  <a:pt x="0" y="3623816"/>
                </a:lnTo>
                <a:lnTo>
                  <a:pt x="0" y="0"/>
                </a:lnTo>
                <a:lnTo>
                  <a:pt x="3095514" y="0"/>
                </a:lnTo>
                <a:lnTo>
                  <a:pt x="3095514" y="362381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894570" y="621210"/>
            <a:ext cx="4403774" cy="1586964"/>
            <a:chOff x="0" y="0"/>
            <a:chExt cx="1159842" cy="4179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9842" cy="417966"/>
            </a:xfrm>
            <a:custGeom>
              <a:avLst/>
              <a:gdLst/>
              <a:ahLst/>
              <a:cxnLst/>
              <a:rect l="l" t="t" r="r" b="b"/>
              <a:pathLst>
                <a:path w="1159842" h="417966">
                  <a:moveTo>
                    <a:pt x="89659" y="0"/>
                  </a:moveTo>
                  <a:lnTo>
                    <a:pt x="1070183" y="0"/>
                  </a:lnTo>
                  <a:cubicBezTo>
                    <a:pt x="1093962" y="0"/>
                    <a:pt x="1116767" y="9446"/>
                    <a:pt x="1133581" y="26261"/>
                  </a:cubicBezTo>
                  <a:cubicBezTo>
                    <a:pt x="1150396" y="43075"/>
                    <a:pt x="1159842" y="65880"/>
                    <a:pt x="1159842" y="89659"/>
                  </a:cubicBezTo>
                  <a:lnTo>
                    <a:pt x="1159842" y="328307"/>
                  </a:lnTo>
                  <a:cubicBezTo>
                    <a:pt x="1159842" y="377824"/>
                    <a:pt x="1119700" y="417966"/>
                    <a:pt x="1070183" y="417966"/>
                  </a:cubicBezTo>
                  <a:lnTo>
                    <a:pt x="89659" y="417966"/>
                  </a:lnTo>
                  <a:cubicBezTo>
                    <a:pt x="65880" y="417966"/>
                    <a:pt x="43075" y="408520"/>
                    <a:pt x="26261" y="391705"/>
                  </a:cubicBezTo>
                  <a:cubicBezTo>
                    <a:pt x="9446" y="374891"/>
                    <a:pt x="0" y="352086"/>
                    <a:pt x="0" y="328307"/>
                  </a:cubicBezTo>
                  <a:lnTo>
                    <a:pt x="0" y="89659"/>
                  </a:lnTo>
                  <a:cubicBezTo>
                    <a:pt x="0" y="65880"/>
                    <a:pt x="9446" y="43075"/>
                    <a:pt x="26261" y="26261"/>
                  </a:cubicBezTo>
                  <a:cubicBezTo>
                    <a:pt x="43075" y="9446"/>
                    <a:pt x="65880" y="0"/>
                    <a:pt x="89659" y="0"/>
                  </a:cubicBezTo>
                  <a:close/>
                </a:path>
              </a:pathLst>
            </a:custGeom>
            <a:solidFill>
              <a:srgbClr val="EFC95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159842" cy="456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541419" y="7023856"/>
            <a:ext cx="7405270" cy="279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6"/>
              </a:lnSpc>
            </a:pPr>
            <a:r>
              <a:rPr lang="en-US" sz="53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Narrative-style blog article  (~200 words)</a:t>
            </a:r>
          </a:p>
          <a:p>
            <a:pPr algn="l">
              <a:lnSpc>
                <a:spcPts val="7496"/>
              </a:lnSpc>
              <a:spcBef>
                <a:spcPct val="0"/>
              </a:spcBef>
            </a:pPr>
            <a:endParaRPr lang="en-US" sz="5354">
              <a:solidFill>
                <a:srgbClr val="EFC95B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34852" y="3026963"/>
            <a:ext cx="7144246" cy="855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6"/>
              </a:lnSpc>
              <a:spcBef>
                <a:spcPct val="0"/>
              </a:spcBef>
            </a:pPr>
            <a:r>
              <a:rPr lang="en-US" sz="4954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Prorompt using  GPT-3.5-Turbo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60016" y="5104108"/>
            <a:ext cx="7124289" cy="1937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1"/>
              </a:lnSpc>
              <a:spcBef>
                <a:spcPct val="0"/>
              </a:spcBef>
            </a:pPr>
            <a:r>
              <a:rPr lang="en-US" sz="3672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The product category name</a:t>
            </a:r>
          </a:p>
          <a:p>
            <a:pPr algn="l">
              <a:lnSpc>
                <a:spcPts val="5141"/>
              </a:lnSpc>
              <a:spcBef>
                <a:spcPct val="0"/>
              </a:spcBef>
            </a:pPr>
            <a:r>
              <a:rPr lang="en-US" sz="3672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Top and worst 3 products with sample review snippets each.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5057" y="545010"/>
            <a:ext cx="3202943" cy="1432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255"/>
              </a:lnSpc>
              <a:spcBef>
                <a:spcPct val="0"/>
              </a:spcBef>
            </a:pPr>
            <a:r>
              <a:rPr lang="en-US" sz="8754" dirty="0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Prompt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5789" y="5252528"/>
            <a:ext cx="2701909" cy="1802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6"/>
              </a:lnSpc>
              <a:spcBef>
                <a:spcPct val="0"/>
              </a:spcBef>
            </a:pPr>
            <a:r>
              <a:rPr lang="en-US" sz="5154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Prompt includes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547757" y="7775016"/>
            <a:ext cx="6880016" cy="1435770"/>
          </a:xfrm>
          <a:custGeom>
            <a:avLst/>
            <a:gdLst/>
            <a:ahLst/>
            <a:cxnLst/>
            <a:rect l="l" t="t" r="r" b="b"/>
            <a:pathLst>
              <a:path w="6880016" h="1435770">
                <a:moveTo>
                  <a:pt x="6880016" y="0"/>
                </a:moveTo>
                <a:lnTo>
                  <a:pt x="0" y="0"/>
                </a:lnTo>
                <a:lnTo>
                  <a:pt x="0" y="1435770"/>
                </a:lnTo>
                <a:lnTo>
                  <a:pt x="6880016" y="1435770"/>
                </a:lnTo>
                <a:lnTo>
                  <a:pt x="688001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87835" y="7811517"/>
            <a:ext cx="54172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EFC95B"/>
                </a:solidFill>
                <a:latin typeface="Squada One"/>
                <a:ea typeface="Squada One"/>
                <a:cs typeface="Squada One"/>
                <a:sym typeface="Squada One"/>
              </a:rPr>
              <a:t>Storytelling tone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13006" y="3967007"/>
            <a:ext cx="8582025" cy="240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632"/>
              </a:lnSpc>
              <a:spcBef>
                <a:spcPct val="0"/>
              </a:spcBef>
            </a:pPr>
            <a:r>
              <a:rPr lang="en-US" sz="14800" dirty="0">
                <a:solidFill>
                  <a:srgbClr val="E5E7E3"/>
                </a:solidFill>
                <a:latin typeface="Squada One"/>
                <a:ea typeface="Squada One"/>
                <a:cs typeface="Squada One"/>
                <a:sym typeface="Squada One"/>
              </a:rPr>
              <a:t>Deployment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-3222104" y="-703376"/>
            <a:ext cx="16509479" cy="8740188"/>
          </a:xfrm>
          <a:prstGeom prst="line">
            <a:avLst/>
          </a:prstGeom>
          <a:ln w="685800" cap="flat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-743136" y="-403087"/>
            <a:ext cx="16509479" cy="8740188"/>
          </a:xfrm>
          <a:prstGeom prst="line">
            <a:avLst/>
          </a:prstGeom>
          <a:ln w="685800" cap="flat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2250188"/>
            <a:ext cx="7395047" cy="5786624"/>
          </a:xfrm>
          <a:custGeom>
            <a:avLst/>
            <a:gdLst/>
            <a:ahLst/>
            <a:cxnLst/>
            <a:rect l="l" t="t" r="r" b="b"/>
            <a:pathLst>
              <a:path w="7395047" h="5786624">
                <a:moveTo>
                  <a:pt x="0" y="0"/>
                </a:moveTo>
                <a:lnTo>
                  <a:pt x="7395047" y="0"/>
                </a:lnTo>
                <a:lnTo>
                  <a:pt x="7395047" y="5786624"/>
                </a:lnTo>
                <a:lnTo>
                  <a:pt x="0" y="5786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023" y="1181100"/>
            <a:ext cx="16418677" cy="8229600"/>
            <a:chOff x="0" y="0"/>
            <a:chExt cx="4324260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4260" cy="2167467"/>
            </a:xfrm>
            <a:custGeom>
              <a:avLst/>
              <a:gdLst/>
              <a:ahLst/>
              <a:cxnLst/>
              <a:rect l="l" t="t" r="r" b="b"/>
              <a:pathLst>
                <a:path w="4324260" h="2167467">
                  <a:moveTo>
                    <a:pt x="23105" y="0"/>
                  </a:moveTo>
                  <a:lnTo>
                    <a:pt x="4301155" y="0"/>
                  </a:lnTo>
                  <a:cubicBezTo>
                    <a:pt x="4307283" y="0"/>
                    <a:pt x="4313160" y="2434"/>
                    <a:pt x="4317493" y="6767"/>
                  </a:cubicBezTo>
                  <a:cubicBezTo>
                    <a:pt x="4321826" y="11100"/>
                    <a:pt x="4324260" y="16977"/>
                    <a:pt x="4324260" y="23105"/>
                  </a:cubicBezTo>
                  <a:lnTo>
                    <a:pt x="4324260" y="2144362"/>
                  </a:lnTo>
                  <a:cubicBezTo>
                    <a:pt x="4324260" y="2157122"/>
                    <a:pt x="4313916" y="2167467"/>
                    <a:pt x="4301155" y="2167467"/>
                  </a:cubicBezTo>
                  <a:lnTo>
                    <a:pt x="23105" y="2167467"/>
                  </a:lnTo>
                  <a:cubicBezTo>
                    <a:pt x="16977" y="2167467"/>
                    <a:pt x="11100" y="2165032"/>
                    <a:pt x="6767" y="2160700"/>
                  </a:cubicBezTo>
                  <a:cubicBezTo>
                    <a:pt x="2434" y="2156366"/>
                    <a:pt x="0" y="2150489"/>
                    <a:pt x="0" y="2144362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2426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0623" y="1028700"/>
            <a:ext cx="16418677" cy="8229600"/>
            <a:chOff x="0" y="0"/>
            <a:chExt cx="4324260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24260" cy="2167467"/>
            </a:xfrm>
            <a:custGeom>
              <a:avLst/>
              <a:gdLst/>
              <a:ahLst/>
              <a:cxnLst/>
              <a:rect l="l" t="t" r="r" b="b"/>
              <a:pathLst>
                <a:path w="4324260" h="2167467">
                  <a:moveTo>
                    <a:pt x="23105" y="0"/>
                  </a:moveTo>
                  <a:lnTo>
                    <a:pt x="4301155" y="0"/>
                  </a:lnTo>
                  <a:cubicBezTo>
                    <a:pt x="4307283" y="0"/>
                    <a:pt x="4313160" y="2434"/>
                    <a:pt x="4317493" y="6767"/>
                  </a:cubicBezTo>
                  <a:cubicBezTo>
                    <a:pt x="4321826" y="11100"/>
                    <a:pt x="4324260" y="16977"/>
                    <a:pt x="4324260" y="23105"/>
                  </a:cubicBezTo>
                  <a:lnTo>
                    <a:pt x="4324260" y="2144362"/>
                  </a:lnTo>
                  <a:cubicBezTo>
                    <a:pt x="4324260" y="2157122"/>
                    <a:pt x="4313916" y="2167467"/>
                    <a:pt x="4301155" y="2167467"/>
                  </a:cubicBezTo>
                  <a:lnTo>
                    <a:pt x="23105" y="2167467"/>
                  </a:lnTo>
                  <a:cubicBezTo>
                    <a:pt x="16977" y="2167467"/>
                    <a:pt x="11100" y="2165032"/>
                    <a:pt x="6767" y="2160700"/>
                  </a:cubicBezTo>
                  <a:cubicBezTo>
                    <a:pt x="2434" y="2156366"/>
                    <a:pt x="0" y="2150489"/>
                    <a:pt x="0" y="2144362"/>
                  </a:cubicBezTo>
                  <a:lnTo>
                    <a:pt x="0" y="23105"/>
                  </a:lnTo>
                  <a:cubicBezTo>
                    <a:pt x="0" y="16977"/>
                    <a:pt x="2434" y="11100"/>
                    <a:pt x="6767" y="6767"/>
                  </a:cubicBezTo>
                  <a:cubicBezTo>
                    <a:pt x="11100" y="2434"/>
                    <a:pt x="16977" y="0"/>
                    <a:pt x="23105" y="0"/>
                  </a:cubicBezTo>
                  <a:close/>
                </a:path>
              </a:pathLst>
            </a:custGeom>
            <a:solidFill>
              <a:srgbClr val="FAB574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324260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96121" y="1731508"/>
            <a:ext cx="8611040" cy="6910359"/>
          </a:xfrm>
          <a:custGeom>
            <a:avLst/>
            <a:gdLst/>
            <a:ahLst/>
            <a:cxnLst/>
            <a:rect l="l" t="t" r="r" b="b"/>
            <a:pathLst>
              <a:path w="8611040" h="6910359">
                <a:moveTo>
                  <a:pt x="8611040" y="0"/>
                </a:moveTo>
                <a:lnTo>
                  <a:pt x="0" y="0"/>
                </a:lnTo>
                <a:lnTo>
                  <a:pt x="0" y="6910360"/>
                </a:lnTo>
                <a:lnTo>
                  <a:pt x="8611040" y="6910360"/>
                </a:lnTo>
                <a:lnTo>
                  <a:pt x="86110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016429" y="5460429"/>
            <a:ext cx="4882894" cy="2071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1"/>
              </a:lnSpc>
              <a:spcBef>
                <a:spcPct val="0"/>
              </a:spcBef>
            </a:pPr>
            <a:r>
              <a:rPr lang="en-US" sz="5950">
                <a:solidFill>
                  <a:srgbClr val="2E2D2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Thank you for listening!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57674" y="2792779"/>
            <a:ext cx="5113099" cy="2315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49"/>
              </a:lnSpc>
            </a:pPr>
            <a:r>
              <a:rPr lang="en-US" sz="13463">
                <a:solidFill>
                  <a:srgbClr val="2E2D2D"/>
                </a:solidFill>
                <a:latin typeface="Squada One"/>
                <a:ea typeface="Squada One"/>
                <a:cs typeface="Squada One"/>
                <a:sym typeface="Squada One"/>
              </a:rPr>
              <a:t>The 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27584" y="7671468"/>
            <a:ext cx="4652689" cy="9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  <a:spcBef>
                <a:spcPct val="0"/>
              </a:spcBef>
            </a:pPr>
            <a:r>
              <a:rPr lang="en-US" sz="5670">
                <a:solidFill>
                  <a:srgbClr val="2E2D2D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Q&amp;A?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1681" y="4201328"/>
            <a:ext cx="7851180" cy="853468"/>
            <a:chOff x="0" y="0"/>
            <a:chExt cx="1594277" cy="1733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4277" cy="173307"/>
            </a:xfrm>
            <a:custGeom>
              <a:avLst/>
              <a:gdLst/>
              <a:ahLst/>
              <a:cxnLst/>
              <a:rect l="l" t="t" r="r" b="b"/>
              <a:pathLst>
                <a:path w="1594277" h="173307">
                  <a:moveTo>
                    <a:pt x="48318" y="0"/>
                  </a:moveTo>
                  <a:lnTo>
                    <a:pt x="1545959" y="0"/>
                  </a:lnTo>
                  <a:cubicBezTo>
                    <a:pt x="1572644" y="0"/>
                    <a:pt x="1594277" y="21633"/>
                    <a:pt x="1594277" y="48318"/>
                  </a:cubicBezTo>
                  <a:lnTo>
                    <a:pt x="1594277" y="124989"/>
                  </a:lnTo>
                  <a:cubicBezTo>
                    <a:pt x="1594277" y="137804"/>
                    <a:pt x="1589186" y="150094"/>
                    <a:pt x="1580125" y="159155"/>
                  </a:cubicBezTo>
                  <a:cubicBezTo>
                    <a:pt x="1571064" y="168216"/>
                    <a:pt x="1558774" y="173307"/>
                    <a:pt x="1545959" y="173307"/>
                  </a:cubicBezTo>
                  <a:lnTo>
                    <a:pt x="48318" y="173307"/>
                  </a:lnTo>
                  <a:cubicBezTo>
                    <a:pt x="21633" y="173307"/>
                    <a:pt x="0" y="151674"/>
                    <a:pt x="0" y="124989"/>
                  </a:cubicBezTo>
                  <a:lnTo>
                    <a:pt x="0" y="48318"/>
                  </a:lnTo>
                  <a:cubicBezTo>
                    <a:pt x="0" y="21633"/>
                    <a:pt x="21633" y="0"/>
                    <a:pt x="48318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94277" cy="21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21681" y="3004959"/>
            <a:ext cx="7851180" cy="853468"/>
            <a:chOff x="0" y="0"/>
            <a:chExt cx="1594277" cy="1733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4277" cy="173307"/>
            </a:xfrm>
            <a:custGeom>
              <a:avLst/>
              <a:gdLst/>
              <a:ahLst/>
              <a:cxnLst/>
              <a:rect l="l" t="t" r="r" b="b"/>
              <a:pathLst>
                <a:path w="1594277" h="173307">
                  <a:moveTo>
                    <a:pt x="48318" y="0"/>
                  </a:moveTo>
                  <a:lnTo>
                    <a:pt x="1545959" y="0"/>
                  </a:lnTo>
                  <a:cubicBezTo>
                    <a:pt x="1572644" y="0"/>
                    <a:pt x="1594277" y="21633"/>
                    <a:pt x="1594277" y="48318"/>
                  </a:cubicBezTo>
                  <a:lnTo>
                    <a:pt x="1594277" y="124989"/>
                  </a:lnTo>
                  <a:cubicBezTo>
                    <a:pt x="1594277" y="137804"/>
                    <a:pt x="1589186" y="150094"/>
                    <a:pt x="1580125" y="159155"/>
                  </a:cubicBezTo>
                  <a:cubicBezTo>
                    <a:pt x="1571064" y="168216"/>
                    <a:pt x="1558774" y="173307"/>
                    <a:pt x="1545959" y="173307"/>
                  </a:cubicBezTo>
                  <a:lnTo>
                    <a:pt x="48318" y="173307"/>
                  </a:lnTo>
                  <a:cubicBezTo>
                    <a:pt x="21633" y="173307"/>
                    <a:pt x="0" y="151674"/>
                    <a:pt x="0" y="124989"/>
                  </a:cubicBezTo>
                  <a:lnTo>
                    <a:pt x="0" y="48318"/>
                  </a:lnTo>
                  <a:cubicBezTo>
                    <a:pt x="0" y="21633"/>
                    <a:pt x="21633" y="0"/>
                    <a:pt x="48318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94277" cy="21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21681" y="1905898"/>
            <a:ext cx="7851180" cy="853468"/>
            <a:chOff x="0" y="0"/>
            <a:chExt cx="1594277" cy="1733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4277" cy="173307"/>
            </a:xfrm>
            <a:custGeom>
              <a:avLst/>
              <a:gdLst/>
              <a:ahLst/>
              <a:cxnLst/>
              <a:rect l="l" t="t" r="r" b="b"/>
              <a:pathLst>
                <a:path w="1594277" h="173307">
                  <a:moveTo>
                    <a:pt x="48318" y="0"/>
                  </a:moveTo>
                  <a:lnTo>
                    <a:pt x="1545959" y="0"/>
                  </a:lnTo>
                  <a:cubicBezTo>
                    <a:pt x="1572644" y="0"/>
                    <a:pt x="1594277" y="21633"/>
                    <a:pt x="1594277" y="48318"/>
                  </a:cubicBezTo>
                  <a:lnTo>
                    <a:pt x="1594277" y="124989"/>
                  </a:lnTo>
                  <a:cubicBezTo>
                    <a:pt x="1594277" y="137804"/>
                    <a:pt x="1589186" y="150094"/>
                    <a:pt x="1580125" y="159155"/>
                  </a:cubicBezTo>
                  <a:cubicBezTo>
                    <a:pt x="1571064" y="168216"/>
                    <a:pt x="1558774" y="173307"/>
                    <a:pt x="1545959" y="173307"/>
                  </a:cubicBezTo>
                  <a:lnTo>
                    <a:pt x="48318" y="173307"/>
                  </a:lnTo>
                  <a:cubicBezTo>
                    <a:pt x="21633" y="173307"/>
                    <a:pt x="0" y="151674"/>
                    <a:pt x="0" y="124989"/>
                  </a:cubicBezTo>
                  <a:lnTo>
                    <a:pt x="0" y="48318"/>
                  </a:lnTo>
                  <a:cubicBezTo>
                    <a:pt x="0" y="21633"/>
                    <a:pt x="21633" y="0"/>
                    <a:pt x="48318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94277" cy="21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24045" y="6610569"/>
            <a:ext cx="7851180" cy="853468"/>
            <a:chOff x="0" y="0"/>
            <a:chExt cx="1594277" cy="1733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94277" cy="173307"/>
            </a:xfrm>
            <a:custGeom>
              <a:avLst/>
              <a:gdLst/>
              <a:ahLst/>
              <a:cxnLst/>
              <a:rect l="l" t="t" r="r" b="b"/>
              <a:pathLst>
                <a:path w="1594277" h="173307">
                  <a:moveTo>
                    <a:pt x="48318" y="0"/>
                  </a:moveTo>
                  <a:lnTo>
                    <a:pt x="1545959" y="0"/>
                  </a:lnTo>
                  <a:cubicBezTo>
                    <a:pt x="1572644" y="0"/>
                    <a:pt x="1594277" y="21633"/>
                    <a:pt x="1594277" y="48318"/>
                  </a:cubicBezTo>
                  <a:lnTo>
                    <a:pt x="1594277" y="124989"/>
                  </a:lnTo>
                  <a:cubicBezTo>
                    <a:pt x="1594277" y="137804"/>
                    <a:pt x="1589186" y="150094"/>
                    <a:pt x="1580125" y="159155"/>
                  </a:cubicBezTo>
                  <a:cubicBezTo>
                    <a:pt x="1571064" y="168216"/>
                    <a:pt x="1558774" y="173307"/>
                    <a:pt x="1545959" y="173307"/>
                  </a:cubicBezTo>
                  <a:lnTo>
                    <a:pt x="48318" y="173307"/>
                  </a:lnTo>
                  <a:cubicBezTo>
                    <a:pt x="21633" y="173307"/>
                    <a:pt x="0" y="151674"/>
                    <a:pt x="0" y="124989"/>
                  </a:cubicBezTo>
                  <a:lnTo>
                    <a:pt x="0" y="48318"/>
                  </a:lnTo>
                  <a:cubicBezTo>
                    <a:pt x="0" y="21633"/>
                    <a:pt x="21633" y="0"/>
                    <a:pt x="48318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94277" cy="21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39407" y="3930628"/>
            <a:ext cx="4992225" cy="4405638"/>
          </a:xfrm>
          <a:custGeom>
            <a:avLst/>
            <a:gdLst/>
            <a:ahLst/>
            <a:cxnLst/>
            <a:rect l="l" t="t" r="r" b="b"/>
            <a:pathLst>
              <a:path w="4992225" h="4405638">
                <a:moveTo>
                  <a:pt x="0" y="0"/>
                </a:moveTo>
                <a:lnTo>
                  <a:pt x="4992224" y="0"/>
                </a:lnTo>
                <a:lnTo>
                  <a:pt x="4992224" y="4405638"/>
                </a:lnTo>
                <a:lnTo>
                  <a:pt x="0" y="440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421681" y="5414200"/>
            <a:ext cx="7851180" cy="853468"/>
            <a:chOff x="0" y="0"/>
            <a:chExt cx="1594277" cy="1733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4277" cy="173307"/>
            </a:xfrm>
            <a:custGeom>
              <a:avLst/>
              <a:gdLst/>
              <a:ahLst/>
              <a:cxnLst/>
              <a:rect l="l" t="t" r="r" b="b"/>
              <a:pathLst>
                <a:path w="1594277" h="173307">
                  <a:moveTo>
                    <a:pt x="48318" y="0"/>
                  </a:moveTo>
                  <a:lnTo>
                    <a:pt x="1545959" y="0"/>
                  </a:lnTo>
                  <a:cubicBezTo>
                    <a:pt x="1572644" y="0"/>
                    <a:pt x="1594277" y="21633"/>
                    <a:pt x="1594277" y="48318"/>
                  </a:cubicBezTo>
                  <a:lnTo>
                    <a:pt x="1594277" y="124989"/>
                  </a:lnTo>
                  <a:cubicBezTo>
                    <a:pt x="1594277" y="137804"/>
                    <a:pt x="1589186" y="150094"/>
                    <a:pt x="1580125" y="159155"/>
                  </a:cubicBezTo>
                  <a:cubicBezTo>
                    <a:pt x="1571064" y="168216"/>
                    <a:pt x="1558774" y="173307"/>
                    <a:pt x="1545959" y="173307"/>
                  </a:cubicBezTo>
                  <a:lnTo>
                    <a:pt x="48318" y="173307"/>
                  </a:lnTo>
                  <a:cubicBezTo>
                    <a:pt x="21633" y="173307"/>
                    <a:pt x="0" y="151674"/>
                    <a:pt x="0" y="124989"/>
                  </a:cubicBezTo>
                  <a:lnTo>
                    <a:pt x="0" y="48318"/>
                  </a:lnTo>
                  <a:cubicBezTo>
                    <a:pt x="0" y="21633"/>
                    <a:pt x="21633" y="0"/>
                    <a:pt x="48318" y="0"/>
                  </a:cubicBezTo>
                  <a:close/>
                </a:path>
              </a:pathLst>
            </a:custGeom>
            <a:solidFill>
              <a:srgbClr val="F1F5F8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594277" cy="21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39407" y="858463"/>
            <a:ext cx="4957742" cy="187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9"/>
              </a:lnSpc>
            </a:pPr>
            <a:r>
              <a:rPr lang="en-US" sz="10899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74609" y="1972573"/>
            <a:ext cx="675005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74609" y="3044343"/>
            <a:ext cx="675005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Review Classification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8189" y="4246666"/>
            <a:ext cx="675005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Product Category Clustering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72244" y="5464371"/>
            <a:ext cx="675005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Review Summarization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74609" y="6648669"/>
            <a:ext cx="6750053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Deployment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9388" y="5700432"/>
            <a:ext cx="5234315" cy="4586568"/>
          </a:xfrm>
          <a:custGeom>
            <a:avLst/>
            <a:gdLst/>
            <a:ahLst/>
            <a:cxnLst/>
            <a:rect l="l" t="t" r="r" b="b"/>
            <a:pathLst>
              <a:path w="5234315" h="4586568">
                <a:moveTo>
                  <a:pt x="0" y="0"/>
                </a:moveTo>
                <a:lnTo>
                  <a:pt x="5234315" y="0"/>
                </a:lnTo>
                <a:lnTo>
                  <a:pt x="5234315" y="4586568"/>
                </a:lnTo>
                <a:lnTo>
                  <a:pt x="0" y="4586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4088" y="3588541"/>
            <a:ext cx="11702458" cy="109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1F5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Develop a product review system powered by NLP modelsthat can achieve: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47023" y="638509"/>
            <a:ext cx="12048044" cy="1164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2"/>
              </a:lnSpc>
              <a:spcBef>
                <a:spcPct val="0"/>
              </a:spcBef>
            </a:pPr>
            <a:r>
              <a:rPr lang="en-US" sz="6773">
                <a:solidFill>
                  <a:srgbClr val="F1F5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</a:t>
            </a:r>
            <a:r>
              <a:rPr lang="en-US" sz="6773">
                <a:solidFill>
                  <a:srgbClr val="FAB5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4088" y="5643282"/>
            <a:ext cx="7499912" cy="1654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172">
                <a:solidFill>
                  <a:srgbClr val="F1F5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Classification reviews</a:t>
            </a:r>
          </a:p>
          <a:p>
            <a:pPr algn="l">
              <a:lnSpc>
                <a:spcPts val="4440"/>
              </a:lnSpc>
            </a:pPr>
            <a:r>
              <a:rPr lang="en-US" sz="3172">
                <a:solidFill>
                  <a:srgbClr val="F1F5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Clustering categories </a:t>
            </a:r>
          </a:p>
          <a:p>
            <a:pPr algn="l">
              <a:lnSpc>
                <a:spcPts val="4440"/>
              </a:lnSpc>
              <a:spcBef>
                <a:spcPct val="0"/>
              </a:spcBef>
            </a:pPr>
            <a:r>
              <a:rPr lang="en-US" sz="3172">
                <a:solidFill>
                  <a:srgbClr val="F1F5F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 Summarizing customers reviews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650" y="1181100"/>
            <a:ext cx="8115300" cy="8229600"/>
            <a:chOff x="0" y="0"/>
            <a:chExt cx="21373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FAB574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050" y="1028700"/>
            <a:ext cx="15942409" cy="8229600"/>
            <a:chOff x="0" y="0"/>
            <a:chExt cx="4198824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8824" cy="2167467"/>
            </a:xfrm>
            <a:custGeom>
              <a:avLst/>
              <a:gdLst/>
              <a:ahLst/>
              <a:cxnLst/>
              <a:rect l="l" t="t" r="r" b="b"/>
              <a:pathLst>
                <a:path w="4198824" h="2167467">
                  <a:moveTo>
                    <a:pt x="23795" y="0"/>
                  </a:moveTo>
                  <a:lnTo>
                    <a:pt x="4175028" y="0"/>
                  </a:lnTo>
                  <a:cubicBezTo>
                    <a:pt x="4188170" y="0"/>
                    <a:pt x="4198824" y="10654"/>
                    <a:pt x="4198824" y="23795"/>
                  </a:cubicBezTo>
                  <a:lnTo>
                    <a:pt x="4198824" y="2143671"/>
                  </a:lnTo>
                  <a:cubicBezTo>
                    <a:pt x="4198824" y="2156813"/>
                    <a:pt x="4188170" y="2167467"/>
                    <a:pt x="4175028" y="2167467"/>
                  </a:cubicBezTo>
                  <a:lnTo>
                    <a:pt x="23795" y="2167467"/>
                  </a:lnTo>
                  <a:cubicBezTo>
                    <a:pt x="10654" y="2167467"/>
                    <a:pt x="0" y="2156813"/>
                    <a:pt x="0" y="2143671"/>
                  </a:cubicBezTo>
                  <a:lnTo>
                    <a:pt x="0" y="23795"/>
                  </a:lnTo>
                  <a:cubicBezTo>
                    <a:pt x="0" y="10654"/>
                    <a:pt x="10654" y="0"/>
                    <a:pt x="23795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98824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42359" y="7898198"/>
            <a:ext cx="2745641" cy="2388802"/>
          </a:xfrm>
          <a:custGeom>
            <a:avLst/>
            <a:gdLst/>
            <a:ahLst/>
            <a:cxnLst/>
            <a:rect l="l" t="t" r="r" b="b"/>
            <a:pathLst>
              <a:path w="2745641" h="2388802">
                <a:moveTo>
                  <a:pt x="0" y="0"/>
                </a:moveTo>
                <a:lnTo>
                  <a:pt x="2745641" y="0"/>
                </a:lnTo>
                <a:lnTo>
                  <a:pt x="2745641" y="2388802"/>
                </a:lnTo>
                <a:lnTo>
                  <a:pt x="0" y="238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0" b="-13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29661" y="3457828"/>
            <a:ext cx="5360678" cy="3231319"/>
          </a:xfrm>
          <a:custGeom>
            <a:avLst/>
            <a:gdLst/>
            <a:ahLst/>
            <a:cxnLst/>
            <a:rect l="l" t="t" r="r" b="b"/>
            <a:pathLst>
              <a:path w="5360678" h="3231319">
                <a:moveTo>
                  <a:pt x="0" y="0"/>
                </a:moveTo>
                <a:lnTo>
                  <a:pt x="5360678" y="0"/>
                </a:lnTo>
                <a:lnTo>
                  <a:pt x="5360678" y="3231319"/>
                </a:lnTo>
                <a:lnTo>
                  <a:pt x="0" y="323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27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3122" y="-123825"/>
            <a:ext cx="5808955" cy="96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Review </a:t>
            </a:r>
            <a:r>
              <a:rPr lang="en-US" sz="5544">
                <a:solidFill>
                  <a:srgbClr val="FBBA22"/>
                </a:solidFill>
                <a:latin typeface="Squada One"/>
                <a:ea typeface="Squada One"/>
                <a:cs typeface="Squada One"/>
                <a:sym typeface="Squada One"/>
              </a:rPr>
              <a:t>Classification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67374" y="4812976"/>
            <a:ext cx="1521665" cy="1048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oversampling </a:t>
            </a:r>
          </a:p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class weight  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3082" y="2272939"/>
            <a:ext cx="6529036" cy="50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Three files have been merged to get: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6807510" y="5295900"/>
            <a:ext cx="4084981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7193269" y="4793926"/>
            <a:ext cx="3350194" cy="501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balance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9950" y="7001847"/>
            <a:ext cx="4444900" cy="140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positive    4115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neutral     2063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negative    1842 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before split and after remove dubliction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650" y="1181100"/>
            <a:ext cx="8115300" cy="8229600"/>
            <a:chOff x="0" y="0"/>
            <a:chExt cx="21373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FAB574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050" y="1181100"/>
            <a:ext cx="15942409" cy="8229600"/>
            <a:chOff x="0" y="0"/>
            <a:chExt cx="4198824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8824" cy="2167467"/>
            </a:xfrm>
            <a:custGeom>
              <a:avLst/>
              <a:gdLst/>
              <a:ahLst/>
              <a:cxnLst/>
              <a:rect l="l" t="t" r="r" b="b"/>
              <a:pathLst>
                <a:path w="4198824" h="2167467">
                  <a:moveTo>
                    <a:pt x="23795" y="0"/>
                  </a:moveTo>
                  <a:lnTo>
                    <a:pt x="4175028" y="0"/>
                  </a:lnTo>
                  <a:cubicBezTo>
                    <a:pt x="4188170" y="0"/>
                    <a:pt x="4198824" y="10654"/>
                    <a:pt x="4198824" y="23795"/>
                  </a:cubicBezTo>
                  <a:lnTo>
                    <a:pt x="4198824" y="2143671"/>
                  </a:lnTo>
                  <a:cubicBezTo>
                    <a:pt x="4198824" y="2156813"/>
                    <a:pt x="4188170" y="2167467"/>
                    <a:pt x="4175028" y="2167467"/>
                  </a:cubicBezTo>
                  <a:lnTo>
                    <a:pt x="23795" y="2167467"/>
                  </a:lnTo>
                  <a:cubicBezTo>
                    <a:pt x="10654" y="2167467"/>
                    <a:pt x="0" y="2156813"/>
                    <a:pt x="0" y="2143671"/>
                  </a:cubicBezTo>
                  <a:lnTo>
                    <a:pt x="0" y="23795"/>
                  </a:lnTo>
                  <a:cubicBezTo>
                    <a:pt x="0" y="10654"/>
                    <a:pt x="10654" y="0"/>
                    <a:pt x="23795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98824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42359" y="7898198"/>
            <a:ext cx="2745641" cy="2388802"/>
          </a:xfrm>
          <a:custGeom>
            <a:avLst/>
            <a:gdLst/>
            <a:ahLst/>
            <a:cxnLst/>
            <a:rect l="l" t="t" r="r" b="b"/>
            <a:pathLst>
              <a:path w="2745641" h="2388802">
                <a:moveTo>
                  <a:pt x="0" y="0"/>
                </a:moveTo>
                <a:lnTo>
                  <a:pt x="2745641" y="0"/>
                </a:lnTo>
                <a:lnTo>
                  <a:pt x="2745641" y="2388802"/>
                </a:lnTo>
                <a:lnTo>
                  <a:pt x="0" y="238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0" b="-139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15804" y="1494577"/>
            <a:ext cx="6073168" cy="7297846"/>
          </a:xfrm>
          <a:custGeom>
            <a:avLst/>
            <a:gdLst/>
            <a:ahLst/>
            <a:cxnLst/>
            <a:rect l="l" t="t" r="r" b="b"/>
            <a:pathLst>
              <a:path w="6073168" h="7297846">
                <a:moveTo>
                  <a:pt x="0" y="0"/>
                </a:moveTo>
                <a:lnTo>
                  <a:pt x="6073167" y="0"/>
                </a:lnTo>
                <a:lnTo>
                  <a:pt x="6073167" y="7297846"/>
                </a:lnTo>
                <a:lnTo>
                  <a:pt x="0" y="729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1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181100"/>
            <a:ext cx="6451374" cy="7366772"/>
          </a:xfrm>
          <a:custGeom>
            <a:avLst/>
            <a:gdLst/>
            <a:ahLst/>
            <a:cxnLst/>
            <a:rect l="l" t="t" r="r" b="b"/>
            <a:pathLst>
              <a:path w="6451374" h="7366772">
                <a:moveTo>
                  <a:pt x="0" y="0"/>
                </a:moveTo>
                <a:lnTo>
                  <a:pt x="6451374" y="0"/>
                </a:lnTo>
                <a:lnTo>
                  <a:pt x="6451374" y="7366772"/>
                </a:lnTo>
                <a:lnTo>
                  <a:pt x="0" y="736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85390" y="8637245"/>
            <a:ext cx="4827431" cy="6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7"/>
              </a:lnSpc>
              <a:spcBef>
                <a:spcPct val="0"/>
              </a:spcBef>
            </a:pPr>
            <a:r>
              <a:rPr lang="en-US" sz="179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 overfitting; the difference between the training and testing was little (roberta-base)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46993" y="662256"/>
            <a:ext cx="10441313" cy="694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        class weight                                                             oversampling                                   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650" y="1181100"/>
            <a:ext cx="8115300" cy="8229600"/>
            <a:chOff x="0" y="0"/>
            <a:chExt cx="21373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FAB574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00050" y="1028700"/>
            <a:ext cx="8115300" cy="8229600"/>
            <a:chOff x="0" y="0"/>
            <a:chExt cx="2137363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6746" y="0"/>
                  </a:moveTo>
                  <a:lnTo>
                    <a:pt x="2090617" y="0"/>
                  </a:lnTo>
                  <a:cubicBezTo>
                    <a:pt x="2103015" y="0"/>
                    <a:pt x="2114905" y="4925"/>
                    <a:pt x="2123672" y="13691"/>
                  </a:cubicBezTo>
                  <a:cubicBezTo>
                    <a:pt x="2132438" y="22458"/>
                    <a:pt x="2137363" y="34348"/>
                    <a:pt x="2137363" y="46746"/>
                  </a:cubicBezTo>
                  <a:lnTo>
                    <a:pt x="2137363" y="2120721"/>
                  </a:lnTo>
                  <a:cubicBezTo>
                    <a:pt x="2137363" y="2133119"/>
                    <a:pt x="2132438" y="2145009"/>
                    <a:pt x="2123672" y="2153775"/>
                  </a:cubicBezTo>
                  <a:cubicBezTo>
                    <a:pt x="2114905" y="2162542"/>
                    <a:pt x="2103015" y="2167467"/>
                    <a:pt x="2090617" y="2167467"/>
                  </a:cubicBezTo>
                  <a:lnTo>
                    <a:pt x="46746" y="2167467"/>
                  </a:lnTo>
                  <a:cubicBezTo>
                    <a:pt x="34348" y="2167467"/>
                    <a:pt x="22458" y="2162542"/>
                    <a:pt x="13691" y="2153775"/>
                  </a:cubicBezTo>
                  <a:cubicBezTo>
                    <a:pt x="4925" y="2145009"/>
                    <a:pt x="0" y="2133119"/>
                    <a:pt x="0" y="2120721"/>
                  </a:cubicBezTo>
                  <a:lnTo>
                    <a:pt x="0" y="46746"/>
                  </a:lnTo>
                  <a:cubicBezTo>
                    <a:pt x="0" y="34348"/>
                    <a:pt x="4925" y="22458"/>
                    <a:pt x="13691" y="13691"/>
                  </a:cubicBezTo>
                  <a:cubicBezTo>
                    <a:pt x="22458" y="4925"/>
                    <a:pt x="34348" y="0"/>
                    <a:pt x="46746" y="0"/>
                  </a:cubicBezTo>
                  <a:close/>
                </a:path>
              </a:pathLst>
            </a:custGeom>
            <a:solidFill>
              <a:srgbClr val="2E2D2D"/>
            </a:solidFill>
            <a:ln w="38100" cap="rnd">
              <a:solidFill>
                <a:srgbClr val="2E2D2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235661" y="2093171"/>
            <a:ext cx="7472256" cy="7472256"/>
          </a:xfrm>
          <a:custGeom>
            <a:avLst/>
            <a:gdLst/>
            <a:ahLst/>
            <a:cxnLst/>
            <a:rect l="l" t="t" r="r" b="b"/>
            <a:pathLst>
              <a:path w="7472256" h="7472256">
                <a:moveTo>
                  <a:pt x="0" y="0"/>
                </a:moveTo>
                <a:lnTo>
                  <a:pt x="7472257" y="0"/>
                </a:lnTo>
                <a:lnTo>
                  <a:pt x="7472257" y="7472256"/>
                </a:lnTo>
                <a:lnTo>
                  <a:pt x="0" y="747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7588" y="5721496"/>
            <a:ext cx="6878174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Group product reviews into 4–6 high-level meta-categories to simplify analysis and improve insight extraction.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063" y="1921721"/>
            <a:ext cx="8107881" cy="296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Product Category </a:t>
            </a:r>
            <a:r>
              <a:rPr lang="en-US" sz="8500">
                <a:solidFill>
                  <a:srgbClr val="FAB574"/>
                </a:solidFill>
                <a:latin typeface="Squada One"/>
                <a:ea typeface="Squada One"/>
                <a:cs typeface="Squada One"/>
                <a:sym typeface="Squada One"/>
              </a:rPr>
              <a:t>Clustering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485194" y="1028700"/>
            <a:ext cx="6979704" cy="7385930"/>
          </a:xfrm>
          <a:custGeom>
            <a:avLst/>
            <a:gdLst/>
            <a:ahLst/>
            <a:cxnLst/>
            <a:rect l="l" t="t" r="r" b="b"/>
            <a:pathLst>
              <a:path w="6979704" h="7385930">
                <a:moveTo>
                  <a:pt x="0" y="0"/>
                </a:moveTo>
                <a:lnTo>
                  <a:pt x="6979704" y="0"/>
                </a:lnTo>
                <a:lnTo>
                  <a:pt x="6979704" y="7385930"/>
                </a:lnTo>
                <a:lnTo>
                  <a:pt x="0" y="7385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792" y="483386"/>
            <a:ext cx="8391712" cy="1345486"/>
            <a:chOff x="0" y="0"/>
            <a:chExt cx="3585723" cy="5749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5723" cy="574917"/>
            </a:xfrm>
            <a:custGeom>
              <a:avLst/>
              <a:gdLst/>
              <a:ahLst/>
              <a:cxnLst/>
              <a:rect l="l" t="t" r="r" b="b"/>
              <a:pathLst>
                <a:path w="3585723" h="574917">
                  <a:moveTo>
                    <a:pt x="18451" y="0"/>
                  </a:moveTo>
                  <a:lnTo>
                    <a:pt x="3567272" y="0"/>
                  </a:lnTo>
                  <a:cubicBezTo>
                    <a:pt x="3572165" y="0"/>
                    <a:pt x="3576858" y="1944"/>
                    <a:pt x="3580319" y="5404"/>
                  </a:cubicBezTo>
                  <a:cubicBezTo>
                    <a:pt x="3583779" y="8865"/>
                    <a:pt x="3585723" y="13558"/>
                    <a:pt x="3585723" y="18451"/>
                  </a:cubicBezTo>
                  <a:lnTo>
                    <a:pt x="3585723" y="556466"/>
                  </a:lnTo>
                  <a:cubicBezTo>
                    <a:pt x="3585723" y="561360"/>
                    <a:pt x="3583779" y="566053"/>
                    <a:pt x="3580319" y="569513"/>
                  </a:cubicBezTo>
                  <a:cubicBezTo>
                    <a:pt x="3576858" y="572973"/>
                    <a:pt x="3572165" y="574917"/>
                    <a:pt x="3567272" y="574917"/>
                  </a:cubicBezTo>
                  <a:lnTo>
                    <a:pt x="18451" y="574917"/>
                  </a:lnTo>
                  <a:cubicBezTo>
                    <a:pt x="13558" y="574917"/>
                    <a:pt x="8865" y="572973"/>
                    <a:pt x="5404" y="569513"/>
                  </a:cubicBezTo>
                  <a:cubicBezTo>
                    <a:pt x="1944" y="566053"/>
                    <a:pt x="0" y="561360"/>
                    <a:pt x="0" y="556466"/>
                  </a:cubicBezTo>
                  <a:lnTo>
                    <a:pt x="0" y="18451"/>
                  </a:lnTo>
                  <a:cubicBezTo>
                    <a:pt x="0" y="13558"/>
                    <a:pt x="1944" y="8865"/>
                    <a:pt x="5404" y="5404"/>
                  </a:cubicBezTo>
                  <a:cubicBezTo>
                    <a:pt x="8865" y="1944"/>
                    <a:pt x="13558" y="0"/>
                    <a:pt x="18451" y="0"/>
                  </a:cubicBezTo>
                  <a:close/>
                </a:path>
              </a:pathLst>
            </a:custGeom>
            <a:solidFill>
              <a:srgbClr val="181821"/>
            </a:solidFill>
            <a:ln w="38100" cap="sq">
              <a:solidFill>
                <a:srgbClr val="2E2D2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85723" cy="61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1463" y="3329384"/>
            <a:ext cx="7315200" cy="1526587"/>
          </a:xfrm>
          <a:custGeom>
            <a:avLst/>
            <a:gdLst/>
            <a:ahLst/>
            <a:cxnLst/>
            <a:rect l="l" t="t" r="r" b="b"/>
            <a:pathLst>
              <a:path w="7315200" h="1526587">
                <a:moveTo>
                  <a:pt x="0" y="0"/>
                </a:moveTo>
                <a:lnTo>
                  <a:pt x="7315200" y="0"/>
                </a:lnTo>
                <a:lnTo>
                  <a:pt x="7315200" y="1526587"/>
                </a:lnTo>
                <a:lnTo>
                  <a:pt x="0" y="152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357803" y="6382558"/>
            <a:ext cx="7315200" cy="1526587"/>
          </a:xfrm>
          <a:custGeom>
            <a:avLst/>
            <a:gdLst/>
            <a:ahLst/>
            <a:cxnLst/>
            <a:rect l="l" t="t" r="r" b="b"/>
            <a:pathLst>
              <a:path w="7315200" h="1526587">
                <a:moveTo>
                  <a:pt x="0" y="1526587"/>
                </a:moveTo>
                <a:lnTo>
                  <a:pt x="7315200" y="1526587"/>
                </a:lnTo>
                <a:lnTo>
                  <a:pt x="7315200" y="0"/>
                </a:lnTo>
                <a:lnTo>
                  <a:pt x="0" y="0"/>
                </a:lnTo>
                <a:lnTo>
                  <a:pt x="0" y="15265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84258" y="3720677"/>
            <a:ext cx="744001" cy="744001"/>
          </a:xfrm>
          <a:custGeom>
            <a:avLst/>
            <a:gdLst/>
            <a:ahLst/>
            <a:cxnLst/>
            <a:rect l="l" t="t" r="r" b="b"/>
            <a:pathLst>
              <a:path w="744001" h="744001">
                <a:moveTo>
                  <a:pt x="0" y="0"/>
                </a:moveTo>
                <a:lnTo>
                  <a:pt x="744001" y="0"/>
                </a:lnTo>
                <a:lnTo>
                  <a:pt x="744001" y="744001"/>
                </a:lnTo>
                <a:lnTo>
                  <a:pt x="0" y="74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84834" y="6759948"/>
            <a:ext cx="829339" cy="829339"/>
          </a:xfrm>
          <a:custGeom>
            <a:avLst/>
            <a:gdLst/>
            <a:ahLst/>
            <a:cxnLst/>
            <a:rect l="l" t="t" r="r" b="b"/>
            <a:pathLst>
              <a:path w="829339" h="829339">
                <a:moveTo>
                  <a:pt x="0" y="0"/>
                </a:moveTo>
                <a:lnTo>
                  <a:pt x="829339" y="0"/>
                </a:lnTo>
                <a:lnTo>
                  <a:pt x="829339" y="829339"/>
                </a:lnTo>
                <a:lnTo>
                  <a:pt x="0" y="829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362237">
            <a:off x="7967020" y="326670"/>
            <a:ext cx="12716237" cy="10522686"/>
          </a:xfrm>
          <a:custGeom>
            <a:avLst/>
            <a:gdLst/>
            <a:ahLst/>
            <a:cxnLst/>
            <a:rect l="l" t="t" r="r" b="b"/>
            <a:pathLst>
              <a:path w="12716237" h="10522686">
                <a:moveTo>
                  <a:pt x="0" y="0"/>
                </a:moveTo>
                <a:lnTo>
                  <a:pt x="12716237" y="0"/>
                </a:lnTo>
                <a:lnTo>
                  <a:pt x="12716237" y="10522687"/>
                </a:lnTo>
                <a:lnTo>
                  <a:pt x="0" y="105226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2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24931" y="418357"/>
            <a:ext cx="7037010" cy="125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98"/>
              </a:lnSpc>
            </a:pPr>
            <a:r>
              <a:rPr lang="en-US" sz="7356">
                <a:solidFill>
                  <a:srgbClr val="F1F5F8"/>
                </a:solidFill>
                <a:latin typeface="Squada One"/>
                <a:ea typeface="Squada One"/>
                <a:cs typeface="Squada One"/>
                <a:sym typeface="Squada One"/>
              </a:rPr>
              <a:t>Data </a:t>
            </a:r>
            <a:r>
              <a:rPr lang="en-US" sz="7356">
                <a:solidFill>
                  <a:srgbClr val="FAB574"/>
                </a:solidFill>
                <a:latin typeface="Squada One"/>
                <a:ea typeface="Squada One"/>
                <a:cs typeface="Squada One"/>
                <a:sym typeface="Squada One"/>
              </a:rPr>
              <a:t>preprocessing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803" y="3440906"/>
            <a:ext cx="5150230" cy="990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  <a:spcBef>
                <a:spcPct val="0"/>
              </a:spcBef>
            </a:pPr>
            <a:r>
              <a:rPr lang="en-US" sz="6054" dirty="0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Load the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855" y="6618096"/>
            <a:ext cx="5100042" cy="98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6"/>
              </a:lnSpc>
              <a:spcBef>
                <a:spcPct val="0"/>
              </a:spcBef>
            </a:pPr>
            <a:r>
              <a:rPr lang="en-US" sz="5754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Remove stopwords</a:t>
            </a:r>
          </a:p>
        </p:txBody>
      </p:sp>
      <p:sp>
        <p:nvSpPr>
          <p:cNvPr id="13" name="Freeform 13"/>
          <p:cNvSpPr/>
          <p:nvPr/>
        </p:nvSpPr>
        <p:spPr>
          <a:xfrm flipH="1" flipV="1">
            <a:off x="9488489" y="7909145"/>
            <a:ext cx="7315200" cy="1526587"/>
          </a:xfrm>
          <a:custGeom>
            <a:avLst/>
            <a:gdLst/>
            <a:ahLst/>
            <a:cxnLst/>
            <a:rect l="l" t="t" r="r" b="b"/>
            <a:pathLst>
              <a:path w="7315200" h="1526587">
                <a:moveTo>
                  <a:pt x="7315200" y="1526587"/>
                </a:moveTo>
                <a:lnTo>
                  <a:pt x="0" y="1526587"/>
                </a:lnTo>
                <a:lnTo>
                  <a:pt x="0" y="0"/>
                </a:lnTo>
                <a:lnTo>
                  <a:pt x="7315200" y="0"/>
                </a:lnTo>
                <a:lnTo>
                  <a:pt x="7315200" y="1526587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30019" y="8099645"/>
            <a:ext cx="1294629" cy="1011429"/>
          </a:xfrm>
          <a:custGeom>
            <a:avLst/>
            <a:gdLst/>
            <a:ahLst/>
            <a:cxnLst/>
            <a:rect l="l" t="t" r="r" b="b"/>
            <a:pathLst>
              <a:path w="1294629" h="1011429">
                <a:moveTo>
                  <a:pt x="0" y="0"/>
                </a:moveTo>
                <a:lnTo>
                  <a:pt x="1294629" y="0"/>
                </a:lnTo>
                <a:lnTo>
                  <a:pt x="1294629" y="1011429"/>
                </a:lnTo>
                <a:lnTo>
                  <a:pt x="0" y="10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9488489" y="4855971"/>
            <a:ext cx="7315200" cy="1526587"/>
          </a:xfrm>
          <a:custGeom>
            <a:avLst/>
            <a:gdLst/>
            <a:ahLst/>
            <a:cxnLst/>
            <a:rect l="l" t="t" r="r" b="b"/>
            <a:pathLst>
              <a:path w="7315200" h="1526587">
                <a:moveTo>
                  <a:pt x="7315200" y="0"/>
                </a:moveTo>
                <a:lnTo>
                  <a:pt x="0" y="0"/>
                </a:lnTo>
                <a:lnTo>
                  <a:pt x="0" y="1526587"/>
                </a:lnTo>
                <a:lnTo>
                  <a:pt x="7315200" y="1526587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271592" y="5143661"/>
            <a:ext cx="744319" cy="951207"/>
          </a:xfrm>
          <a:custGeom>
            <a:avLst/>
            <a:gdLst/>
            <a:ahLst/>
            <a:cxnLst/>
            <a:rect l="l" t="t" r="r" b="b"/>
            <a:pathLst>
              <a:path w="744319" h="951207">
                <a:moveTo>
                  <a:pt x="0" y="0"/>
                </a:moveTo>
                <a:lnTo>
                  <a:pt x="744319" y="0"/>
                </a:lnTo>
                <a:lnTo>
                  <a:pt x="744319" y="951207"/>
                </a:lnTo>
                <a:lnTo>
                  <a:pt x="0" y="9512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86258" y="8071070"/>
            <a:ext cx="3873599" cy="10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  <a:spcBef>
                <a:spcPct val="0"/>
              </a:spcBef>
            </a:pPr>
            <a:r>
              <a:rPr lang="en-US" sz="6054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Data cleaning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58400" y="5067629"/>
            <a:ext cx="5062863" cy="990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76"/>
              </a:lnSpc>
              <a:spcBef>
                <a:spcPct val="0"/>
              </a:spcBef>
            </a:pPr>
            <a:r>
              <a:rPr lang="en-US" sz="6054" dirty="0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rPr>
              <a:t>Combine 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394" y="1258636"/>
            <a:ext cx="7108194" cy="3150928"/>
            <a:chOff x="0" y="0"/>
            <a:chExt cx="2073270" cy="9190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3270" cy="919041"/>
            </a:xfrm>
            <a:custGeom>
              <a:avLst/>
              <a:gdLst/>
              <a:ahLst/>
              <a:cxnLst/>
              <a:rect l="l" t="t" r="r" b="b"/>
              <a:pathLst>
                <a:path w="2073270" h="919041">
                  <a:moveTo>
                    <a:pt x="21783" y="0"/>
                  </a:moveTo>
                  <a:lnTo>
                    <a:pt x="2051487" y="0"/>
                  </a:lnTo>
                  <a:cubicBezTo>
                    <a:pt x="2063517" y="0"/>
                    <a:pt x="2073270" y="9753"/>
                    <a:pt x="2073270" y="21783"/>
                  </a:cubicBezTo>
                  <a:lnTo>
                    <a:pt x="2073270" y="897258"/>
                  </a:lnTo>
                  <a:cubicBezTo>
                    <a:pt x="2073270" y="903035"/>
                    <a:pt x="2070975" y="908576"/>
                    <a:pt x="2066890" y="912661"/>
                  </a:cubicBezTo>
                  <a:cubicBezTo>
                    <a:pt x="2062805" y="916746"/>
                    <a:pt x="2057264" y="919041"/>
                    <a:pt x="2051487" y="919041"/>
                  </a:cubicBezTo>
                  <a:lnTo>
                    <a:pt x="21783" y="919041"/>
                  </a:lnTo>
                  <a:cubicBezTo>
                    <a:pt x="9753" y="919041"/>
                    <a:pt x="0" y="909289"/>
                    <a:pt x="0" y="897258"/>
                  </a:cubicBezTo>
                  <a:lnTo>
                    <a:pt x="0" y="21783"/>
                  </a:lnTo>
                  <a:cubicBezTo>
                    <a:pt x="0" y="9753"/>
                    <a:pt x="9753" y="0"/>
                    <a:pt x="21783" y="0"/>
                  </a:cubicBezTo>
                  <a:close/>
                </a:path>
              </a:pathLst>
            </a:custGeom>
            <a:solidFill>
              <a:srgbClr val="BBB4AF"/>
            </a:solidFill>
            <a:ln w="38100" cap="sq">
              <a:solidFill>
                <a:srgbClr val="2E2D2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73270" cy="957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09573" y="570629"/>
            <a:ext cx="9311376" cy="4628589"/>
          </a:xfrm>
          <a:custGeom>
            <a:avLst/>
            <a:gdLst/>
            <a:ahLst/>
            <a:cxnLst/>
            <a:rect l="l" t="t" r="r" b="b"/>
            <a:pathLst>
              <a:path w="9311376" h="4628589">
                <a:moveTo>
                  <a:pt x="0" y="0"/>
                </a:moveTo>
                <a:lnTo>
                  <a:pt x="9311377" y="0"/>
                </a:lnTo>
                <a:lnTo>
                  <a:pt x="9311377" y="4628589"/>
                </a:lnTo>
                <a:lnTo>
                  <a:pt x="0" y="4628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09573" y="5423336"/>
            <a:ext cx="9329681" cy="4708437"/>
          </a:xfrm>
          <a:custGeom>
            <a:avLst/>
            <a:gdLst/>
            <a:ahLst/>
            <a:cxnLst/>
            <a:rect l="l" t="t" r="r" b="b"/>
            <a:pathLst>
              <a:path w="9329681" h="4708437">
                <a:moveTo>
                  <a:pt x="0" y="0"/>
                </a:moveTo>
                <a:lnTo>
                  <a:pt x="9329681" y="0"/>
                </a:lnTo>
                <a:lnTo>
                  <a:pt x="9329681" y="4708437"/>
                </a:lnTo>
                <a:lnTo>
                  <a:pt x="0" y="47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74336" y="5423336"/>
            <a:ext cx="3702310" cy="3623636"/>
          </a:xfrm>
          <a:custGeom>
            <a:avLst/>
            <a:gdLst/>
            <a:ahLst/>
            <a:cxnLst/>
            <a:rect l="l" t="t" r="r" b="b"/>
            <a:pathLst>
              <a:path w="3702310" h="3623636">
                <a:moveTo>
                  <a:pt x="0" y="0"/>
                </a:moveTo>
                <a:lnTo>
                  <a:pt x="3702310" y="0"/>
                </a:lnTo>
                <a:lnTo>
                  <a:pt x="3702310" y="3623636"/>
                </a:lnTo>
                <a:lnTo>
                  <a:pt x="0" y="362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9491" y="1476210"/>
            <a:ext cx="8156157" cy="250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8"/>
              </a:lnSpc>
            </a:pPr>
            <a:r>
              <a:rPr lang="en-US" sz="7577">
                <a:solidFill>
                  <a:srgbClr val="F4F4F4"/>
                </a:solidFill>
                <a:latin typeface="Squada One"/>
                <a:ea typeface="Squada One"/>
                <a:cs typeface="Squada One"/>
                <a:sym typeface="Squada One"/>
              </a:rPr>
              <a:t>Data Balancing</a:t>
            </a:r>
          </a:p>
          <a:p>
            <a:pPr algn="l">
              <a:lnSpc>
                <a:spcPts val="9348"/>
              </a:lnSpc>
            </a:pPr>
            <a:r>
              <a:rPr lang="en-US" sz="6677">
                <a:solidFill>
                  <a:srgbClr val="F4F4F4"/>
                </a:solidFill>
                <a:latin typeface="Squada One"/>
                <a:ea typeface="Squada One"/>
                <a:cs typeface="Squada One"/>
                <a:sym typeface="Squada One"/>
              </a:rPr>
              <a:t>using</a:t>
            </a:r>
            <a:r>
              <a:rPr lang="en-US" sz="6677">
                <a:solidFill>
                  <a:srgbClr val="2177B4"/>
                </a:solidFill>
                <a:latin typeface="Squada One"/>
                <a:ea typeface="Squada One"/>
                <a:cs typeface="Squada One"/>
                <a:sym typeface="Squada One"/>
              </a:rPr>
              <a:t> Undersampling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B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4847" y="381161"/>
            <a:ext cx="10658305" cy="1655372"/>
            <a:chOff x="0" y="0"/>
            <a:chExt cx="2787595" cy="432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7595" cy="432949"/>
            </a:xfrm>
            <a:custGeom>
              <a:avLst/>
              <a:gdLst/>
              <a:ahLst/>
              <a:cxnLst/>
              <a:rect l="l" t="t" r="r" b="b"/>
              <a:pathLst>
                <a:path w="2787595" h="432949">
                  <a:moveTo>
                    <a:pt x="42856" y="0"/>
                  </a:moveTo>
                  <a:lnTo>
                    <a:pt x="2744739" y="0"/>
                  </a:lnTo>
                  <a:cubicBezTo>
                    <a:pt x="2756105" y="0"/>
                    <a:pt x="2767006" y="4515"/>
                    <a:pt x="2775043" y="12552"/>
                  </a:cubicBezTo>
                  <a:cubicBezTo>
                    <a:pt x="2783080" y="20589"/>
                    <a:pt x="2787595" y="31490"/>
                    <a:pt x="2787595" y="42856"/>
                  </a:cubicBezTo>
                  <a:lnTo>
                    <a:pt x="2787595" y="390093"/>
                  </a:lnTo>
                  <a:cubicBezTo>
                    <a:pt x="2787595" y="401459"/>
                    <a:pt x="2783080" y="412360"/>
                    <a:pt x="2775043" y="420397"/>
                  </a:cubicBezTo>
                  <a:cubicBezTo>
                    <a:pt x="2767006" y="428434"/>
                    <a:pt x="2756105" y="432949"/>
                    <a:pt x="2744739" y="432949"/>
                  </a:cubicBezTo>
                  <a:lnTo>
                    <a:pt x="42856" y="432949"/>
                  </a:lnTo>
                  <a:cubicBezTo>
                    <a:pt x="31490" y="432949"/>
                    <a:pt x="20589" y="428434"/>
                    <a:pt x="12552" y="420397"/>
                  </a:cubicBezTo>
                  <a:cubicBezTo>
                    <a:pt x="4515" y="412360"/>
                    <a:pt x="0" y="401459"/>
                    <a:pt x="0" y="390093"/>
                  </a:cubicBezTo>
                  <a:lnTo>
                    <a:pt x="0" y="42856"/>
                  </a:lnTo>
                  <a:cubicBezTo>
                    <a:pt x="0" y="31490"/>
                    <a:pt x="4515" y="20589"/>
                    <a:pt x="12552" y="12552"/>
                  </a:cubicBezTo>
                  <a:cubicBezTo>
                    <a:pt x="20589" y="4515"/>
                    <a:pt x="31490" y="0"/>
                    <a:pt x="42856" y="0"/>
                  </a:cubicBezTo>
                  <a:close/>
                </a:path>
              </a:pathLst>
            </a:custGeom>
            <a:solidFill>
              <a:srgbClr val="FAB57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7595" cy="471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80660" y="3343041"/>
            <a:ext cx="10109963" cy="2413932"/>
          </a:xfrm>
          <a:custGeom>
            <a:avLst/>
            <a:gdLst/>
            <a:ahLst/>
            <a:cxnLst/>
            <a:rect l="l" t="t" r="r" b="b"/>
            <a:pathLst>
              <a:path w="10109963" h="2413932">
                <a:moveTo>
                  <a:pt x="0" y="0"/>
                </a:moveTo>
                <a:lnTo>
                  <a:pt x="10109963" y="0"/>
                </a:lnTo>
                <a:lnTo>
                  <a:pt x="10109963" y="2413932"/>
                </a:lnTo>
                <a:lnTo>
                  <a:pt x="0" y="241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98192" y="7229476"/>
            <a:ext cx="10109963" cy="2413932"/>
          </a:xfrm>
          <a:custGeom>
            <a:avLst/>
            <a:gdLst/>
            <a:ahLst/>
            <a:cxnLst/>
            <a:rect l="l" t="t" r="r" b="b"/>
            <a:pathLst>
              <a:path w="10109963" h="2413932">
                <a:moveTo>
                  <a:pt x="0" y="0"/>
                </a:moveTo>
                <a:lnTo>
                  <a:pt x="10109963" y="0"/>
                </a:lnTo>
                <a:lnTo>
                  <a:pt x="10109963" y="2413932"/>
                </a:lnTo>
                <a:lnTo>
                  <a:pt x="0" y="241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27130" y="7272670"/>
            <a:ext cx="2438901" cy="2438901"/>
          </a:xfrm>
          <a:custGeom>
            <a:avLst/>
            <a:gdLst/>
            <a:ahLst/>
            <a:cxnLst/>
            <a:rect l="l" t="t" r="r" b="b"/>
            <a:pathLst>
              <a:path w="2438901" h="2438901">
                <a:moveTo>
                  <a:pt x="0" y="0"/>
                </a:moveTo>
                <a:lnTo>
                  <a:pt x="2438901" y="0"/>
                </a:lnTo>
                <a:lnTo>
                  <a:pt x="2438901" y="2438901"/>
                </a:lnTo>
                <a:lnTo>
                  <a:pt x="0" y="243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075934" y="3028113"/>
            <a:ext cx="3140740" cy="3125037"/>
          </a:xfrm>
          <a:custGeom>
            <a:avLst/>
            <a:gdLst/>
            <a:ahLst/>
            <a:cxnLst/>
            <a:rect l="l" t="t" r="r" b="b"/>
            <a:pathLst>
              <a:path w="3140740" h="3125037">
                <a:moveTo>
                  <a:pt x="0" y="0"/>
                </a:moveTo>
                <a:lnTo>
                  <a:pt x="3140741" y="0"/>
                </a:lnTo>
                <a:lnTo>
                  <a:pt x="3140741" y="3125037"/>
                </a:lnTo>
                <a:lnTo>
                  <a:pt x="0" y="3125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7186945"/>
            <a:ext cx="4256046" cy="3084778"/>
          </a:xfrm>
          <a:custGeom>
            <a:avLst/>
            <a:gdLst/>
            <a:ahLst/>
            <a:cxnLst/>
            <a:rect l="l" t="t" r="r" b="b"/>
            <a:pathLst>
              <a:path w="4256046" h="3084778">
                <a:moveTo>
                  <a:pt x="0" y="0"/>
                </a:moveTo>
                <a:lnTo>
                  <a:pt x="4256046" y="0"/>
                </a:lnTo>
                <a:lnTo>
                  <a:pt x="4256046" y="3084778"/>
                </a:lnTo>
                <a:lnTo>
                  <a:pt x="0" y="3084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02678" y="368073"/>
            <a:ext cx="10370474" cy="278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30"/>
              </a:lnSpc>
            </a:pPr>
            <a:r>
              <a:rPr lang="en-US" sz="8450">
                <a:solidFill>
                  <a:srgbClr val="403F3F"/>
                </a:solidFill>
                <a:latin typeface="Squada One"/>
                <a:ea typeface="Squada One"/>
                <a:cs typeface="Squada One"/>
                <a:sym typeface="Squada One"/>
              </a:rPr>
              <a:t>Embedding and Clustering</a:t>
            </a:r>
          </a:p>
          <a:p>
            <a:pPr algn="l">
              <a:lnSpc>
                <a:spcPts val="10425"/>
              </a:lnSpc>
            </a:pPr>
            <a:endParaRPr lang="en-US" sz="8450">
              <a:solidFill>
                <a:srgbClr val="403F3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7362" y="3854517"/>
            <a:ext cx="9578436" cy="244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4"/>
              </a:lnSpc>
            </a:pPr>
            <a:r>
              <a:rPr lang="en-US" sz="4167">
                <a:solidFill>
                  <a:srgbClr val="FAB574"/>
                </a:solidFill>
                <a:latin typeface="Squada One"/>
                <a:ea typeface="Squada One"/>
                <a:cs typeface="Squada One"/>
                <a:sym typeface="Squada One"/>
              </a:rPr>
              <a:t>SentenceTransformer (all-MiniLM-L6-v2) to embed the cleaned text.</a:t>
            </a:r>
          </a:p>
          <a:p>
            <a:pPr algn="l">
              <a:lnSpc>
                <a:spcPts val="8015"/>
              </a:lnSpc>
            </a:pPr>
            <a:endParaRPr lang="en-US" sz="4167">
              <a:solidFill>
                <a:srgbClr val="FAB57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614314" y="7739395"/>
            <a:ext cx="9578436" cy="2446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4"/>
              </a:lnSpc>
            </a:pPr>
            <a:r>
              <a:rPr lang="en-US" sz="4167">
                <a:solidFill>
                  <a:srgbClr val="FAB574"/>
                </a:solidFill>
                <a:latin typeface="Squada One"/>
                <a:ea typeface="Squada One"/>
                <a:cs typeface="Squada One"/>
                <a:sym typeface="Squada One"/>
              </a:rPr>
              <a:t>Applies HDBSCAN cluster on the embeddings to group similar reviews.</a:t>
            </a:r>
          </a:p>
          <a:p>
            <a:pPr algn="l">
              <a:lnSpc>
                <a:spcPts val="8015"/>
              </a:lnSpc>
            </a:pPr>
            <a:endParaRPr lang="en-US" sz="4167">
              <a:solidFill>
                <a:srgbClr val="FAB57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262</Words>
  <Application>Microsoft Office PowerPoint</Application>
  <PresentationFormat>Custom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Squada One</vt:lpstr>
      <vt:lpstr>Arial</vt:lpstr>
      <vt:lpstr>Calibri</vt:lpstr>
      <vt:lpstr>League Spartan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AI Presentation in Orange Black Modern Lined Style</dc:title>
  <cp:lastModifiedBy>عبدالعزيز الشهري</cp:lastModifiedBy>
  <cp:revision>2</cp:revision>
  <dcterms:created xsi:type="dcterms:W3CDTF">2006-08-16T00:00:00Z</dcterms:created>
  <dcterms:modified xsi:type="dcterms:W3CDTF">2025-04-12T18:01:27Z</dcterms:modified>
  <dc:identifier>DAGkWx9T7AQ</dc:identifier>
</cp:coreProperties>
</file>